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Oswald Medium"/>
      <p:regular r:id="rId32"/>
      <p:bold r:id="rId33"/>
    </p:embeddedFont>
    <p:embeddedFont>
      <p:font typeface="Poppins"/>
      <p:regular r:id="rId34"/>
      <p:bold r:id="rId35"/>
      <p:italic r:id="rId36"/>
      <p:boldItalic r:id="rId37"/>
    </p:embeddedFont>
    <p:embeddedFont>
      <p:font typeface="EB Garamond"/>
      <p:regular r:id="rId38"/>
      <p:bold r:id="rId39"/>
      <p:italic r:id="rId40"/>
      <p:boldItalic r:id="rId41"/>
    </p:embeddedFont>
    <p:embeddedFont>
      <p:font typeface="Average"/>
      <p:regular r:id="rId42"/>
    </p:embeddedFont>
    <p:embeddedFont>
      <p:font typeface="Poppins Medium"/>
      <p:regular r:id="rId43"/>
      <p:bold r:id="rId44"/>
      <p:italic r:id="rId45"/>
      <p:boldItalic r:id="rId46"/>
    </p:embeddedFont>
    <p:embeddedFont>
      <p:font typeface="Oswald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CFAB994-561E-44F8-BBF5-2A9DE1690319}">
  <a:tblStyle styleId="{3CFAB994-561E-44F8-BBF5-2A9DE169031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A5F115B-26D2-4F64-9C04-FB4B304EAAD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BGaramond-italic.fntdata"/><Relationship Id="rId20" Type="http://schemas.openxmlformats.org/officeDocument/2006/relationships/slide" Target="slides/slide14.xml"/><Relationship Id="rId42" Type="http://schemas.openxmlformats.org/officeDocument/2006/relationships/font" Target="fonts/Average-regular.fntdata"/><Relationship Id="rId41" Type="http://schemas.openxmlformats.org/officeDocument/2006/relationships/font" Target="fonts/EBGaramond-boldItalic.fntdata"/><Relationship Id="rId22" Type="http://schemas.openxmlformats.org/officeDocument/2006/relationships/slide" Target="slides/slide16.xml"/><Relationship Id="rId44" Type="http://schemas.openxmlformats.org/officeDocument/2006/relationships/font" Target="fonts/PoppinsMedium-bold.fntdata"/><Relationship Id="rId21" Type="http://schemas.openxmlformats.org/officeDocument/2006/relationships/slide" Target="slides/slide15.xml"/><Relationship Id="rId43" Type="http://schemas.openxmlformats.org/officeDocument/2006/relationships/font" Target="fonts/PoppinsMedium-regular.fntdata"/><Relationship Id="rId24" Type="http://schemas.openxmlformats.org/officeDocument/2006/relationships/slide" Target="slides/slide18.xml"/><Relationship Id="rId46" Type="http://schemas.openxmlformats.org/officeDocument/2006/relationships/font" Target="fonts/PoppinsMedium-boldItalic.fntdata"/><Relationship Id="rId23" Type="http://schemas.openxmlformats.org/officeDocument/2006/relationships/slide" Target="slides/slide17.xml"/><Relationship Id="rId45" Type="http://schemas.openxmlformats.org/officeDocument/2006/relationships/font" Target="fonts/Poppins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font" Target="fonts/Oswald-bold.fntdata"/><Relationship Id="rId25" Type="http://schemas.openxmlformats.org/officeDocument/2006/relationships/slide" Target="slides/slide19.xml"/><Relationship Id="rId47" Type="http://schemas.openxmlformats.org/officeDocument/2006/relationships/font" Target="fonts/Oswald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OswaldMedium-bold.fntdata"/><Relationship Id="rId10" Type="http://schemas.openxmlformats.org/officeDocument/2006/relationships/slide" Target="slides/slide4.xml"/><Relationship Id="rId32" Type="http://schemas.openxmlformats.org/officeDocument/2006/relationships/font" Target="fonts/OswaldMedium-regular.fntdata"/><Relationship Id="rId13" Type="http://schemas.openxmlformats.org/officeDocument/2006/relationships/slide" Target="slides/slide7.xml"/><Relationship Id="rId35" Type="http://schemas.openxmlformats.org/officeDocument/2006/relationships/font" Target="fonts/Poppins-bold.fntdata"/><Relationship Id="rId12" Type="http://schemas.openxmlformats.org/officeDocument/2006/relationships/slide" Target="slides/slide6.xml"/><Relationship Id="rId34" Type="http://schemas.openxmlformats.org/officeDocument/2006/relationships/font" Target="fonts/Poppins-regular.fntdata"/><Relationship Id="rId15" Type="http://schemas.openxmlformats.org/officeDocument/2006/relationships/slide" Target="slides/slide9.xml"/><Relationship Id="rId37" Type="http://schemas.openxmlformats.org/officeDocument/2006/relationships/font" Target="fonts/Poppins-boldItalic.fntdata"/><Relationship Id="rId14" Type="http://schemas.openxmlformats.org/officeDocument/2006/relationships/slide" Target="slides/slide8.xml"/><Relationship Id="rId36" Type="http://schemas.openxmlformats.org/officeDocument/2006/relationships/font" Target="fonts/Poppins-italic.fntdata"/><Relationship Id="rId17" Type="http://schemas.openxmlformats.org/officeDocument/2006/relationships/slide" Target="slides/slide11.xml"/><Relationship Id="rId39" Type="http://schemas.openxmlformats.org/officeDocument/2006/relationships/font" Target="fonts/EBGaramond-bold.fntdata"/><Relationship Id="rId16" Type="http://schemas.openxmlformats.org/officeDocument/2006/relationships/slide" Target="slides/slide10.xml"/><Relationship Id="rId38" Type="http://schemas.openxmlformats.org/officeDocument/2006/relationships/font" Target="fonts/EBGaramond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432752b044_0_6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1432752b044_0_6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3 mins	</a:t>
            </a:r>
            <a:endParaRPr/>
          </a:p>
        </p:txBody>
      </p:sp>
      <p:sp>
        <p:nvSpPr>
          <p:cNvPr id="261" name="Google Shape;261;g1432752b044_0_6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432752b044_1_2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1432752b044_1_2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User satisfaction and brand value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269" name="Google Shape;269;g1432752b044_1_2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432752b044_0_6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1432752b044_0_6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5 mins</a:t>
            </a:r>
            <a:endParaRPr/>
          </a:p>
        </p:txBody>
      </p:sp>
      <p:sp>
        <p:nvSpPr>
          <p:cNvPr id="301" name="Google Shape;301;g1432752b044_0_6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dd392f4b3_4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fdd392f4b3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</a:pPr>
            <a:r>
              <a:rPr lang="en"/>
              <a:t>Implementation -&gt;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fdd392f4b3_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fdd392f4b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"/>
              <a:t>Product Thinking (Design Thinking, Requirement Analysis, )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"/>
              <a:t>Multi Skilled (Frontend, Backend, DevOps) 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"/>
              <a:t>Fast Decision Making (Agile)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"/>
              <a:t>Increasing the Pace (Automation CI/CD)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"/>
              <a:t>Startup Mindset (Agile)</a:t>
            </a:r>
            <a:endParaRPr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"/>
              <a:t>Continuous Improvement (Retros)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432752b044_0_6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g1432752b044_0_6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2 mins</a:t>
            </a:r>
            <a:endParaRPr/>
          </a:p>
        </p:txBody>
      </p:sp>
      <p:sp>
        <p:nvSpPr>
          <p:cNvPr id="325" name="Google Shape;325;g1432752b044_0_6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432752b044_1_2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1432752b044_1_2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1 min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Java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Maven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DropWizard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MySQL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Jersey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GitHub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Postman / ARC (Check it)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StarUML / Dia / Lucid Charts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List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Design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Backend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Testing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Tools</a:t>
            </a:r>
            <a:endParaRPr/>
          </a:p>
        </p:txBody>
      </p:sp>
      <p:sp>
        <p:nvSpPr>
          <p:cNvPr id="333" name="Google Shape;333;g1432752b044_1_2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432752b044_0_6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g1432752b044_0_6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2 mins</a:t>
            </a:r>
            <a:endParaRPr/>
          </a:p>
        </p:txBody>
      </p:sp>
      <p:sp>
        <p:nvSpPr>
          <p:cNvPr id="368" name="Google Shape;368;g1432752b044_0_6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432752b044_1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g1432752b044_1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432752b044_0_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g1432752b044_0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432752b044_0_2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1432752b044_0_2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432752b044_0_7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432752b044_0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432752b044_1_3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g1432752b044_1_3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1 min</a:t>
            </a:r>
            <a:endParaRPr/>
          </a:p>
        </p:txBody>
      </p:sp>
      <p:sp>
        <p:nvSpPr>
          <p:cNvPr id="392" name="Google Shape;392;g1432752b044_1_3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432752b044_1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1432752b044_1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n-tier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432752b044_1_3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g1432752b044_1_3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Architecture – 5 mins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NFR Dashboard – 3 mins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Demo – 10 mins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   1. Show the Responsiveness and Wave tool first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5" name="Google Shape;425;g1432752b044_1_3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432752b044_1_5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g1432752b044_1_5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- ?</a:t>
            </a:r>
            <a:endParaRPr/>
          </a:p>
        </p:txBody>
      </p:sp>
      <p:sp>
        <p:nvSpPr>
          <p:cNvPr id="433" name="Google Shape;433;g1432752b044_1_5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432752b044_1_3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g1432752b044_1_3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1" name="Google Shape;441;g1432752b044_1_3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432752b044_0_3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1432752b044_0_3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1432752b044_0_3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432752b044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1432752b044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1 min</a:t>
            </a:r>
            <a:endParaRPr/>
          </a:p>
        </p:txBody>
      </p:sp>
      <p:sp>
        <p:nvSpPr>
          <p:cNvPr id="116" name="Google Shape;116;g1432752b044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432752b044_0_2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1432752b044_0_2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- 2 mins</a:t>
            </a:r>
            <a:endParaRPr/>
          </a:p>
        </p:txBody>
      </p:sp>
      <p:sp>
        <p:nvSpPr>
          <p:cNvPr id="145" name="Google Shape;145;g1432752b044_0_2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432752b044_0_3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1432752b044_0_3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1432752b044_0_3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432752b044_1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8" name="Google Shape;228;g1432752b044_1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432752b044_1_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1432752b044_1_1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2 mins</a:t>
            </a:r>
            <a:endParaRPr/>
          </a:p>
        </p:txBody>
      </p:sp>
      <p:sp>
        <p:nvSpPr>
          <p:cNvPr id="236" name="Google Shape;236;g1432752b044_1_1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432752b044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432752b044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Image">
  <p:cSld name="Agenda — Imag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/>
          <p:nvPr>
            <p:ph idx="2" type="pic"/>
          </p:nvPr>
        </p:nvSpPr>
        <p:spPr>
          <a:xfrm>
            <a:off x="4398264" y="0"/>
            <a:ext cx="47436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514350" y="500634"/>
            <a:ext cx="35181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Medium"/>
              <a:buNone/>
              <a:defRPr sz="11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" type="body"/>
          </p:nvPr>
        </p:nvSpPr>
        <p:spPr>
          <a:xfrm>
            <a:off x="514350" y="817376"/>
            <a:ext cx="35181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1pPr>
            <a:lvl2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2pPr>
            <a:lvl3pPr indent="-3175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3pPr>
            <a:lvl4pPr indent="-317500" lvl="3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4pPr>
            <a:lvl5pPr indent="-317500" lvl="4" marL="2286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ircle image: Image Right">
  <p:cSld name="Half circle image: Image Righ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4"/>
          <p:cNvSpPr/>
          <p:nvPr>
            <p:ph idx="2" type="pic"/>
          </p:nvPr>
        </p:nvSpPr>
        <p:spPr>
          <a:xfrm>
            <a:off x="4711446" y="0"/>
            <a:ext cx="44325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514350" y="665227"/>
            <a:ext cx="39159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514350" y="1778809"/>
            <a:ext cx="3915900" cy="26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98450" lvl="0" marL="457200" rtl="0" algn="l">
              <a:lnSpc>
                <a:spcPct val="157142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●"/>
              <a:defRPr/>
            </a:lvl1pPr>
            <a:lvl2pPr indent="-317500" lvl="1" marL="914400" rtl="0" algn="l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— Red">
  <p:cSld name="Voice — Red">
    <p:bg>
      <p:bgPr>
        <a:solidFill>
          <a:schemeClr val="accen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5"/>
          <p:cNvSpPr txBox="1"/>
          <p:nvPr>
            <p:ph type="ctrTitle"/>
          </p:nvPr>
        </p:nvSpPr>
        <p:spPr>
          <a:xfrm>
            <a:off x="1215009" y="2098327"/>
            <a:ext cx="671400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Medium"/>
              <a:buNone/>
              <a:defRPr b="0" i="0" sz="320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ize — Blue">
  <p:cSld name="Seize — Blue">
    <p:bg>
      <p:bgPr>
        <a:solidFill>
          <a:schemeClr val="accent2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ctrTitle"/>
          </p:nvPr>
        </p:nvSpPr>
        <p:spPr>
          <a:xfrm>
            <a:off x="1009957" y="2069571"/>
            <a:ext cx="71217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oppins Medium"/>
              <a:buNone/>
              <a:defRPr b="0" i="0" sz="260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/>
          <p:nvPr/>
        </p:nvSpPr>
        <p:spPr>
          <a:xfrm>
            <a:off x="2770632" y="771525"/>
            <a:ext cx="3600450" cy="3600450"/>
          </a:xfrm>
          <a:custGeom>
            <a:rect b="b" l="l" r="r" t="t"/>
            <a:pathLst>
              <a:path extrusionOk="0" h="4800600" w="4800600">
                <a:moveTo>
                  <a:pt x="2400300" y="264771"/>
                </a:moveTo>
                <a:cubicBezTo>
                  <a:pt x="1220879" y="264771"/>
                  <a:pt x="264770" y="1220880"/>
                  <a:pt x="264770" y="2400301"/>
                </a:cubicBezTo>
                <a:cubicBezTo>
                  <a:pt x="264770" y="3579722"/>
                  <a:pt x="1220879" y="4535831"/>
                  <a:pt x="2400300" y="4535831"/>
                </a:cubicBezTo>
                <a:cubicBezTo>
                  <a:pt x="3579721" y="4535831"/>
                  <a:pt x="4535830" y="3579722"/>
                  <a:pt x="4535830" y="2400301"/>
                </a:cubicBezTo>
                <a:cubicBezTo>
                  <a:pt x="4535830" y="1220880"/>
                  <a:pt x="3579721" y="264771"/>
                  <a:pt x="2400300" y="264771"/>
                </a:cubicBezTo>
                <a:close/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White">
  <p:cSld name="Agenda — Whit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ctrTitle"/>
          </p:nvPr>
        </p:nvSpPr>
        <p:spPr>
          <a:xfrm>
            <a:off x="514350" y="500634"/>
            <a:ext cx="81129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Medium"/>
              <a:buNone/>
              <a:defRPr sz="11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514350" y="817376"/>
            <a:ext cx="81129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1pPr>
            <a:lvl2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2pPr>
            <a:lvl3pPr indent="-3175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3pPr>
            <a:lvl4pPr indent="-317500" lvl="3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4pPr>
            <a:lvl5pPr indent="-317500" lvl="4" marL="2286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type="title"/>
          </p:nvPr>
        </p:nvSpPr>
        <p:spPr>
          <a:xfrm>
            <a:off x="514350" y="514350"/>
            <a:ext cx="81129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9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0.jpg"/><Relationship Id="rId5" Type="http://schemas.openxmlformats.org/officeDocument/2006/relationships/image" Target="../media/image1.png"/><Relationship Id="rId6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4.png"/><Relationship Id="rId13" Type="http://schemas.openxmlformats.org/officeDocument/2006/relationships/image" Target="../media/image28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19.png"/><Relationship Id="rId9" Type="http://schemas.openxmlformats.org/officeDocument/2006/relationships/image" Target="../media/image27.png"/><Relationship Id="rId15" Type="http://schemas.openxmlformats.org/officeDocument/2006/relationships/image" Target="../media/image33.png"/><Relationship Id="rId14" Type="http://schemas.openxmlformats.org/officeDocument/2006/relationships/image" Target="../media/image30.png"/><Relationship Id="rId5" Type="http://schemas.openxmlformats.org/officeDocument/2006/relationships/image" Target="../media/image26.png"/><Relationship Id="rId6" Type="http://schemas.openxmlformats.org/officeDocument/2006/relationships/image" Target="../media/image20.png"/><Relationship Id="rId7" Type="http://schemas.openxmlformats.org/officeDocument/2006/relationships/image" Target="../media/image23.png"/><Relationship Id="rId8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Relationship Id="rId4" Type="http://schemas.openxmlformats.org/officeDocument/2006/relationships/image" Target="../media/image30.png"/><Relationship Id="rId5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jpg"/><Relationship Id="rId4" Type="http://schemas.openxmlformats.org/officeDocument/2006/relationships/image" Target="../media/image17.jpg"/><Relationship Id="rId5" Type="http://schemas.openxmlformats.org/officeDocument/2006/relationships/image" Target="../media/image21.jpg"/><Relationship Id="rId6" Type="http://schemas.openxmlformats.org/officeDocument/2006/relationships/image" Target="../media/image15.jpg"/><Relationship Id="rId7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/>
          <p:nvPr>
            <p:ph type="ctrTitle"/>
          </p:nvPr>
        </p:nvSpPr>
        <p:spPr>
          <a:xfrm>
            <a:off x="671250" y="443175"/>
            <a:ext cx="7801500" cy="91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</a:t>
            </a:r>
            <a:r>
              <a:rPr lang="en"/>
              <a:t> Registration System</a:t>
            </a:r>
            <a:endParaRPr/>
          </a:p>
        </p:txBody>
      </p:sp>
      <p:pic>
        <p:nvPicPr>
          <p:cNvPr id="86" name="Google Shape;8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2575" y="1974975"/>
            <a:ext cx="4478826" cy="284387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0"/>
          <p:cNvSpPr txBox="1"/>
          <p:nvPr/>
        </p:nvSpPr>
        <p:spPr>
          <a:xfrm>
            <a:off x="3586038" y="1361775"/>
            <a:ext cx="197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JEDI Group 2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9"/>
          <p:cNvSpPr txBox="1"/>
          <p:nvPr>
            <p:ph type="ctrTitle"/>
          </p:nvPr>
        </p:nvSpPr>
        <p:spPr>
          <a:xfrm>
            <a:off x="847165" y="2049568"/>
            <a:ext cx="28974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chemeClr val="dk1"/>
                </a:solidFill>
              </a:rPr>
              <a:t>Project Goals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64" name="Google Shape;264;p29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5" name="Google Shape;26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7075" y="0"/>
            <a:ext cx="5297724" cy="511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 txBox="1"/>
          <p:nvPr>
            <p:ph type="title"/>
          </p:nvPr>
        </p:nvSpPr>
        <p:spPr>
          <a:xfrm>
            <a:off x="514350" y="339786"/>
            <a:ext cx="81129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</a:pPr>
            <a:r>
              <a:rPr b="1" lang="en" sz="2900">
                <a:latin typeface="Oswald"/>
                <a:ea typeface="Oswald"/>
                <a:cs typeface="Oswald"/>
                <a:sym typeface="Oswald"/>
              </a:rPr>
              <a:t>Problem Statement</a:t>
            </a:r>
            <a:endParaRPr sz="290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72" name="Google Shape;272;p30"/>
          <p:cNvGrpSpPr/>
          <p:nvPr/>
        </p:nvGrpSpPr>
        <p:grpSpPr>
          <a:xfrm>
            <a:off x="5554484" y="1088957"/>
            <a:ext cx="1303525" cy="1306319"/>
            <a:chOff x="403166" y="1435608"/>
            <a:chExt cx="2456700" cy="2596024"/>
          </a:xfrm>
        </p:grpSpPr>
        <p:sp>
          <p:nvSpPr>
            <p:cNvPr id="273" name="Google Shape;273;p30"/>
            <p:cNvSpPr/>
            <p:nvPr/>
          </p:nvSpPr>
          <p:spPr>
            <a:xfrm>
              <a:off x="403166" y="1539832"/>
              <a:ext cx="2456700" cy="249180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274" name="Google Shape;274;p30"/>
            <p:cNvPicPr preferRelativeResize="0"/>
            <p:nvPr/>
          </p:nvPicPr>
          <p:blipFill rotWithShape="1">
            <a:blip r:embed="rId3">
              <a:alphaModFix/>
            </a:blip>
            <a:srcRect b="16268" l="24438" r="26019" t="15289"/>
            <a:stretch/>
          </p:blipFill>
          <p:spPr>
            <a:xfrm>
              <a:off x="997526" y="1961803"/>
              <a:ext cx="1263535" cy="17456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5" name="Google Shape;275;p30"/>
            <p:cNvSpPr/>
            <p:nvPr/>
          </p:nvSpPr>
          <p:spPr>
            <a:xfrm>
              <a:off x="573783" y="1435608"/>
              <a:ext cx="694200" cy="73140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76" name="Google Shape;276;p30"/>
            <p:cNvSpPr txBox="1"/>
            <p:nvPr/>
          </p:nvSpPr>
          <p:spPr>
            <a:xfrm>
              <a:off x="726842" y="1514247"/>
              <a:ext cx="3792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" sz="15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1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7" name="Google Shape;277;p30"/>
          <p:cNvSpPr txBox="1"/>
          <p:nvPr/>
        </p:nvSpPr>
        <p:spPr>
          <a:xfrm>
            <a:off x="5381742" y="2681077"/>
            <a:ext cx="1913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Quality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0"/>
          <p:cNvSpPr txBox="1"/>
          <p:nvPr/>
        </p:nvSpPr>
        <p:spPr>
          <a:xfrm>
            <a:off x="7194664" y="2678229"/>
            <a:ext cx="1913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Security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9" name="Google Shape;279;p30"/>
          <p:cNvGrpSpPr/>
          <p:nvPr/>
        </p:nvGrpSpPr>
        <p:grpSpPr>
          <a:xfrm>
            <a:off x="7649498" y="1064857"/>
            <a:ext cx="1268149" cy="1327312"/>
            <a:chOff x="3363489" y="1435608"/>
            <a:chExt cx="2456700" cy="2592406"/>
          </a:xfrm>
        </p:grpSpPr>
        <p:pic>
          <p:nvPicPr>
            <p:cNvPr id="280" name="Google Shape;280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17834" y="1962904"/>
              <a:ext cx="1844326" cy="18443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Google Shape;281;p30"/>
            <p:cNvSpPr/>
            <p:nvPr/>
          </p:nvSpPr>
          <p:spPr>
            <a:xfrm>
              <a:off x="3363489" y="1575814"/>
              <a:ext cx="2456700" cy="245220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82" name="Google Shape;282;p30"/>
            <p:cNvSpPr/>
            <p:nvPr/>
          </p:nvSpPr>
          <p:spPr>
            <a:xfrm>
              <a:off x="3560165" y="1435608"/>
              <a:ext cx="694200" cy="73140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83" name="Google Shape;283;p30"/>
            <p:cNvSpPr txBox="1"/>
            <p:nvPr/>
          </p:nvSpPr>
          <p:spPr>
            <a:xfrm>
              <a:off x="3676543" y="1515148"/>
              <a:ext cx="46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" sz="15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4" name="Google Shape;284;p30"/>
          <p:cNvSpPr txBox="1"/>
          <p:nvPr/>
        </p:nvSpPr>
        <p:spPr>
          <a:xfrm>
            <a:off x="5381742" y="4610882"/>
            <a:ext cx="1913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Interactivity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0"/>
          <p:cNvSpPr txBox="1"/>
          <p:nvPr/>
        </p:nvSpPr>
        <p:spPr>
          <a:xfrm>
            <a:off x="7181441" y="4637823"/>
            <a:ext cx="1913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Speed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6" name="Google Shape;286;p30"/>
          <p:cNvGrpSpPr/>
          <p:nvPr/>
        </p:nvGrpSpPr>
        <p:grpSpPr>
          <a:xfrm>
            <a:off x="5554420" y="3140487"/>
            <a:ext cx="1554354" cy="1497120"/>
            <a:chOff x="6338184" y="1435608"/>
            <a:chExt cx="2456700" cy="2596011"/>
          </a:xfrm>
        </p:grpSpPr>
        <p:sp>
          <p:nvSpPr>
            <p:cNvPr id="287" name="Google Shape;287;p30"/>
            <p:cNvSpPr/>
            <p:nvPr/>
          </p:nvSpPr>
          <p:spPr>
            <a:xfrm>
              <a:off x="6338184" y="1579419"/>
              <a:ext cx="2456700" cy="245220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88" name="Google Shape;288;p30"/>
            <p:cNvSpPr/>
            <p:nvPr/>
          </p:nvSpPr>
          <p:spPr>
            <a:xfrm>
              <a:off x="6584024" y="1435608"/>
              <a:ext cx="694200" cy="73140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89" name="Google Shape;289;p30"/>
            <p:cNvSpPr txBox="1"/>
            <p:nvPr/>
          </p:nvSpPr>
          <p:spPr>
            <a:xfrm>
              <a:off x="6700402" y="1579419"/>
              <a:ext cx="46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" sz="15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0" name="Google Shape;290;p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020088" y="1979529"/>
              <a:ext cx="1113645" cy="16751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1" name="Google Shape;291;p30"/>
          <p:cNvGrpSpPr/>
          <p:nvPr/>
        </p:nvGrpSpPr>
        <p:grpSpPr>
          <a:xfrm>
            <a:off x="7675921" y="3216512"/>
            <a:ext cx="1241616" cy="1294088"/>
            <a:chOff x="9314007" y="1435608"/>
            <a:chExt cx="2456700" cy="2604323"/>
          </a:xfrm>
        </p:grpSpPr>
        <p:grpSp>
          <p:nvGrpSpPr>
            <p:cNvPr id="292" name="Google Shape;292;p30"/>
            <p:cNvGrpSpPr/>
            <p:nvPr/>
          </p:nvGrpSpPr>
          <p:grpSpPr>
            <a:xfrm>
              <a:off x="9314007" y="1435608"/>
              <a:ext cx="2456700" cy="2604323"/>
              <a:chOff x="9314007" y="1435608"/>
              <a:chExt cx="2456700" cy="2604323"/>
            </a:xfrm>
          </p:grpSpPr>
          <p:sp>
            <p:nvSpPr>
              <p:cNvPr id="293" name="Google Shape;293;p30"/>
              <p:cNvSpPr/>
              <p:nvPr/>
            </p:nvSpPr>
            <p:spPr>
              <a:xfrm>
                <a:off x="9314007" y="1587731"/>
                <a:ext cx="2456700" cy="2452200"/>
              </a:xfrm>
              <a:prstGeom prst="ellipse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pic>
            <p:nvPicPr>
              <p:cNvPr id="294" name="Google Shape;294;p3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9762979" y="1962904"/>
                <a:ext cx="1586170" cy="15861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5" name="Google Shape;295;p30"/>
              <p:cNvSpPr/>
              <p:nvPr/>
            </p:nvSpPr>
            <p:spPr>
              <a:xfrm>
                <a:off x="9380505" y="1435608"/>
                <a:ext cx="694200" cy="731400"/>
              </a:xfrm>
              <a:prstGeom prst="ellipse">
                <a:avLst/>
              </a:prstGeom>
              <a:solidFill>
                <a:srgbClr val="EE646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296" name="Google Shape;296;p30"/>
            <p:cNvSpPr txBox="1"/>
            <p:nvPr/>
          </p:nvSpPr>
          <p:spPr>
            <a:xfrm>
              <a:off x="9496883" y="1555976"/>
              <a:ext cx="46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" sz="15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4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7" name="Google Shape;297;p30"/>
          <p:cNvSpPr txBox="1"/>
          <p:nvPr/>
        </p:nvSpPr>
        <p:spPr>
          <a:xfrm>
            <a:off x="343500" y="1143203"/>
            <a:ext cx="5056200" cy="32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en" sz="18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To develop a POS application and REST API for </a:t>
            </a:r>
            <a:r>
              <a:rPr b="1" i="0" lang="en" sz="18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Course Registration System</a:t>
            </a:r>
            <a:r>
              <a:rPr i="0" lang="en" sz="18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using JAVA where the student can register, add/drop course, professors can view courses, enrolled students while admin can manage users, add/drop courses to catalog. </a:t>
            </a:r>
            <a:endParaRPr i="0" sz="18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1"/>
          <p:cNvSpPr txBox="1"/>
          <p:nvPr>
            <p:ph type="ctrTitle"/>
          </p:nvPr>
        </p:nvSpPr>
        <p:spPr>
          <a:xfrm>
            <a:off x="618475" y="1920225"/>
            <a:ext cx="27426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chemeClr val="dk1"/>
                </a:solidFill>
              </a:rPr>
              <a:t>Engineering</a:t>
            </a:r>
            <a:br>
              <a:rPr lang="en" sz="3300">
                <a:solidFill>
                  <a:schemeClr val="dk1"/>
                </a:solidFill>
              </a:rPr>
            </a:br>
            <a:r>
              <a:rPr lang="en" sz="3300">
                <a:solidFill>
                  <a:schemeClr val="dk1"/>
                </a:solidFill>
              </a:rPr>
              <a:t>Practices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04" name="Google Shape;304;p31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5" name="Google Shape;305;p3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8650" r="8650" t="0"/>
          <a:stretch/>
        </p:blipFill>
        <p:spPr>
          <a:xfrm>
            <a:off x="4398264" y="0"/>
            <a:ext cx="4732020" cy="5131106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1575" y="482800"/>
            <a:ext cx="4286774" cy="4283199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2"/>
          <p:cNvSpPr/>
          <p:nvPr/>
        </p:nvSpPr>
        <p:spPr>
          <a:xfrm>
            <a:off x="4836375" y="276275"/>
            <a:ext cx="1328700" cy="602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Requirement Gathering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32"/>
          <p:cNvSpPr/>
          <p:nvPr/>
        </p:nvSpPr>
        <p:spPr>
          <a:xfrm>
            <a:off x="6165075" y="2175075"/>
            <a:ext cx="1328700" cy="602700"/>
          </a:xfrm>
          <a:prstGeom prst="wedgeRoundRectCallout">
            <a:avLst>
              <a:gd fmla="val -55673" name="adj1"/>
              <a:gd fmla="val 23673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Tech Stack Selection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32"/>
          <p:cNvSpPr/>
          <p:nvPr/>
        </p:nvSpPr>
        <p:spPr>
          <a:xfrm>
            <a:off x="5383325" y="4189950"/>
            <a:ext cx="1514700" cy="878400"/>
          </a:xfrm>
          <a:prstGeom prst="wedgeRoundRectCallout">
            <a:avLst>
              <a:gd fmla="val -60834" name="adj1"/>
              <a:gd fmla="val -31973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UML Artifacts, Architecture Design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32"/>
          <p:cNvSpPr/>
          <p:nvPr/>
        </p:nvSpPr>
        <p:spPr>
          <a:xfrm>
            <a:off x="2369350" y="4394150"/>
            <a:ext cx="1328700" cy="602700"/>
          </a:xfrm>
          <a:prstGeom prst="wedgeRoundRectCallout">
            <a:avLst>
              <a:gd fmla="val 25011" name="adj1"/>
              <a:gd fmla="val -67741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Code development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2"/>
          <p:cNvSpPr/>
          <p:nvPr/>
        </p:nvSpPr>
        <p:spPr>
          <a:xfrm>
            <a:off x="1269275" y="2652525"/>
            <a:ext cx="1328700" cy="602700"/>
          </a:xfrm>
          <a:prstGeom prst="wedgeRoundRectCallout">
            <a:avLst>
              <a:gd fmla="val 25011" name="adj1"/>
              <a:gd fmla="val -67741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Testing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2"/>
          <p:cNvSpPr/>
          <p:nvPr/>
        </p:nvSpPr>
        <p:spPr>
          <a:xfrm>
            <a:off x="2442075" y="520525"/>
            <a:ext cx="1328700" cy="602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Future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Maintenance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873" y="370429"/>
            <a:ext cx="7938865" cy="4588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4"/>
          <p:cNvSpPr txBox="1"/>
          <p:nvPr>
            <p:ph type="ctrTitle"/>
          </p:nvPr>
        </p:nvSpPr>
        <p:spPr>
          <a:xfrm>
            <a:off x="960250" y="2042137"/>
            <a:ext cx="21381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100">
                <a:solidFill>
                  <a:schemeClr val="dk1"/>
                </a:solidFill>
              </a:rPr>
              <a:t>Tech Stack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328" name="Google Shape;328;p34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9" name="Google Shape;32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2950" y="821163"/>
            <a:ext cx="4298675" cy="350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5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6" name="Google Shape;336;p35"/>
          <p:cNvSpPr/>
          <p:nvPr/>
        </p:nvSpPr>
        <p:spPr>
          <a:xfrm>
            <a:off x="174559" y="249380"/>
            <a:ext cx="1645800" cy="710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Designing</a:t>
            </a:r>
            <a:endParaRPr b="0" i="0" sz="11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37" name="Google Shape;337;p35"/>
          <p:cNvSpPr/>
          <p:nvPr/>
        </p:nvSpPr>
        <p:spPr>
          <a:xfrm>
            <a:off x="1959725" y="249382"/>
            <a:ext cx="1645800" cy="7107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Backend</a:t>
            </a:r>
            <a:endParaRPr b="0" i="0" sz="11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38" name="Google Shape;338;p35"/>
          <p:cNvSpPr/>
          <p:nvPr/>
        </p:nvSpPr>
        <p:spPr>
          <a:xfrm>
            <a:off x="3744884" y="249380"/>
            <a:ext cx="1645800" cy="710700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Testing</a:t>
            </a:r>
            <a:endParaRPr b="0" i="0" sz="11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39" name="Google Shape;339;p35"/>
          <p:cNvSpPr/>
          <p:nvPr/>
        </p:nvSpPr>
        <p:spPr>
          <a:xfrm>
            <a:off x="5530038" y="255615"/>
            <a:ext cx="1645800" cy="7107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Data</a:t>
            </a:r>
            <a:endParaRPr b="0" i="0" sz="11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40" name="Google Shape;340;p35"/>
          <p:cNvSpPr/>
          <p:nvPr/>
        </p:nvSpPr>
        <p:spPr>
          <a:xfrm>
            <a:off x="7315200" y="249380"/>
            <a:ext cx="1645800" cy="710700"/>
          </a:xfrm>
          <a:prstGeom prst="rect">
            <a:avLst/>
          </a:prstGeom>
          <a:solidFill>
            <a:srgbClr val="FF646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i="0" lang="en" sz="21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SCM</a:t>
            </a:r>
            <a:endParaRPr i="0" sz="11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41" name="Google Shape;341;p35"/>
          <p:cNvSpPr/>
          <p:nvPr/>
        </p:nvSpPr>
        <p:spPr>
          <a:xfrm>
            <a:off x="1959709" y="1041851"/>
            <a:ext cx="1645800" cy="3834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2" name="Google Shape;342;p35"/>
          <p:cNvSpPr/>
          <p:nvPr/>
        </p:nvSpPr>
        <p:spPr>
          <a:xfrm>
            <a:off x="3744884" y="985051"/>
            <a:ext cx="1645800" cy="3834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3" name="Google Shape;343;p35"/>
          <p:cNvSpPr/>
          <p:nvPr/>
        </p:nvSpPr>
        <p:spPr>
          <a:xfrm>
            <a:off x="5530038" y="985049"/>
            <a:ext cx="1645800" cy="3834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4" name="Google Shape;344;p35"/>
          <p:cNvSpPr/>
          <p:nvPr/>
        </p:nvSpPr>
        <p:spPr>
          <a:xfrm>
            <a:off x="7315198" y="985050"/>
            <a:ext cx="1645800" cy="3834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5" name="Google Shape;345;p35"/>
          <p:cNvSpPr/>
          <p:nvPr/>
        </p:nvSpPr>
        <p:spPr>
          <a:xfrm flipH="1">
            <a:off x="174676" y="941413"/>
            <a:ext cx="1645800" cy="193200"/>
          </a:xfrm>
          <a:prstGeom prst="rect">
            <a:avLst/>
          </a:prstGeom>
          <a:solidFill>
            <a:srgbClr val="7F7F7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UML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46" name="Google Shape;346;p35"/>
          <p:cNvSpPr/>
          <p:nvPr/>
        </p:nvSpPr>
        <p:spPr>
          <a:xfrm flipH="1">
            <a:off x="1959841" y="941414"/>
            <a:ext cx="1645800" cy="186900"/>
          </a:xfrm>
          <a:prstGeom prst="rect">
            <a:avLst/>
          </a:prstGeom>
          <a:solidFill>
            <a:srgbClr val="7F7F7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Core Language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47" name="Google Shape;347;p35"/>
          <p:cNvSpPr/>
          <p:nvPr/>
        </p:nvSpPr>
        <p:spPr>
          <a:xfrm flipH="1">
            <a:off x="1959575" y="1790900"/>
            <a:ext cx="1645800" cy="324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Framework</a:t>
            </a:r>
            <a:endParaRPr b="0" i="0" sz="11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48" name="Google Shape;348;p35"/>
          <p:cNvSpPr/>
          <p:nvPr/>
        </p:nvSpPr>
        <p:spPr>
          <a:xfrm flipH="1">
            <a:off x="7315200" y="966348"/>
            <a:ext cx="1645800" cy="382200"/>
          </a:xfrm>
          <a:prstGeom prst="rect">
            <a:avLst/>
          </a:prstGeom>
          <a:solidFill>
            <a:srgbClr val="7F7F7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Code Collaboration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49" name="Google Shape;349;p35"/>
          <p:cNvPicPr preferRelativeResize="0"/>
          <p:nvPr/>
        </p:nvPicPr>
        <p:blipFill rotWithShape="1">
          <a:blip r:embed="rId3">
            <a:alphaModFix/>
          </a:blip>
          <a:srcRect b="0" l="9305" r="0" t="12929"/>
          <a:stretch/>
        </p:blipFill>
        <p:spPr>
          <a:xfrm>
            <a:off x="5829299" y="1398261"/>
            <a:ext cx="954963" cy="549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90227" y="1209468"/>
            <a:ext cx="384752" cy="52980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5"/>
          <p:cNvSpPr/>
          <p:nvPr/>
        </p:nvSpPr>
        <p:spPr>
          <a:xfrm flipH="1">
            <a:off x="3744988" y="941413"/>
            <a:ext cx="1645800" cy="186900"/>
          </a:xfrm>
          <a:prstGeom prst="rect">
            <a:avLst/>
          </a:prstGeom>
          <a:solidFill>
            <a:srgbClr val="7F7F7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Tools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52" name="Google Shape;352;p35"/>
          <p:cNvSpPr/>
          <p:nvPr/>
        </p:nvSpPr>
        <p:spPr>
          <a:xfrm flipH="1">
            <a:off x="5530091" y="972580"/>
            <a:ext cx="1645800" cy="186900"/>
          </a:xfrm>
          <a:prstGeom prst="rect">
            <a:avLst/>
          </a:prstGeom>
          <a:solidFill>
            <a:srgbClr val="7F7F7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SQL Database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53" name="Google Shape;353;p35"/>
          <p:cNvSpPr/>
          <p:nvPr/>
        </p:nvSpPr>
        <p:spPr>
          <a:xfrm flipH="1">
            <a:off x="1864776" y="3795775"/>
            <a:ext cx="1799100" cy="4125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Application Server</a:t>
            </a:r>
            <a:endParaRPr b="0" i="0" sz="11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54" name="Google Shape;354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67675" y="2166525"/>
            <a:ext cx="710725" cy="71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01025" y="2191725"/>
            <a:ext cx="904483" cy="5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59850" y="2982621"/>
            <a:ext cx="954950" cy="54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74975" y="2777474"/>
            <a:ext cx="620100" cy="74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04825" y="2655600"/>
            <a:ext cx="1060400" cy="95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371638" y="1517999"/>
            <a:ext cx="1533050" cy="84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28975" y="1559950"/>
            <a:ext cx="1446300" cy="62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432479" y="2470650"/>
            <a:ext cx="1411396" cy="58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620625" y="3276575"/>
            <a:ext cx="1147000" cy="114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066763" y="1518000"/>
            <a:ext cx="1060399" cy="8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058625" y="4334999"/>
            <a:ext cx="1411400" cy="70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/>
          <p:nvPr>
            <p:ph type="ctrTitle"/>
          </p:nvPr>
        </p:nvSpPr>
        <p:spPr>
          <a:xfrm>
            <a:off x="829876" y="1696742"/>
            <a:ext cx="2568300" cy="15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chemeClr val="dk1"/>
                </a:solidFill>
              </a:rPr>
              <a:t>Challenges </a:t>
            </a:r>
            <a:br>
              <a:rPr lang="en" sz="3300">
                <a:solidFill>
                  <a:schemeClr val="dk1"/>
                </a:solidFill>
              </a:rPr>
            </a:br>
            <a:r>
              <a:rPr lang="en" sz="3300">
                <a:solidFill>
                  <a:schemeClr val="dk1"/>
                </a:solidFill>
              </a:rPr>
              <a:t>&amp;</a:t>
            </a:r>
            <a:br>
              <a:rPr lang="en" sz="3300">
                <a:solidFill>
                  <a:schemeClr val="dk1"/>
                </a:solidFill>
              </a:rPr>
            </a:br>
            <a:r>
              <a:rPr lang="en" sz="3300">
                <a:solidFill>
                  <a:schemeClr val="dk1"/>
                </a:solidFill>
              </a:rPr>
              <a:t>Learnings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71" name="Google Shape;371;p36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2" name="Google Shape;372;p3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209" l="10030" r="11850" t="299"/>
          <a:stretch/>
        </p:blipFill>
        <p:spPr>
          <a:xfrm>
            <a:off x="4398264" y="0"/>
            <a:ext cx="4743601" cy="5143499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37"/>
          <p:cNvGraphicFramePr/>
          <p:nvPr/>
        </p:nvGraphicFramePr>
        <p:xfrm>
          <a:off x="156350" y="7079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{3CFAB994-561E-44F8-BBF5-2A9DE1690319}</a:tableStyleId>
              </a:tblPr>
              <a:tblGrid>
                <a:gridCol w="1610125"/>
                <a:gridCol w="4277400"/>
                <a:gridCol w="2943775"/>
              </a:tblGrid>
              <a:tr h="624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Challenges</a:t>
                      </a:r>
                      <a:endParaRPr b="1" sz="1800" u="none" cap="none" strike="noStrike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Learning</a:t>
                      </a:r>
                      <a:endParaRPr b="1" sz="1800" u="none" cap="none" strike="noStrike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61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July</a:t>
                      </a: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 </a:t>
                      </a:r>
                      <a:r>
                        <a:rPr b="1" lang="en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20</a:t>
                      </a: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 - </a:t>
                      </a:r>
                      <a:r>
                        <a:rPr b="1" lang="en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July 25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Oswald"/>
                        <a:buChar char="●"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Understanding the problem statement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Oswald"/>
                        <a:buChar char="●"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Collaboration issues such as merge conflicts in Git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Oswald"/>
                        <a:buChar char="●"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UML diagram conventions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Oswald"/>
                        <a:buChar char="●"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LINUX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Oswald"/>
                        <a:buChar char="●"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Git commands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Oswald"/>
                        <a:buChar char="●"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UML Diagrams 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0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J</a:t>
                      </a:r>
                      <a:r>
                        <a:rPr b="1" lang="en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uly 26 </a:t>
                      </a: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- </a:t>
                      </a:r>
                      <a:r>
                        <a:rPr b="1" lang="en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August 2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Oswald"/>
                        <a:buChar char="●"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Installation softwares on multiple environments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Oswald"/>
                        <a:buChar char="●"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POS application development using layered architecture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Oswald"/>
                        <a:buChar char="●"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Java 8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Oswald"/>
                        <a:buChar char="●"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Exception Handling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Oswald"/>
                        <a:buChar char="●"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SQL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0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August 3</a:t>
                      </a:r>
                      <a:endParaRPr b="1" sz="1400" u="none" cap="none" strike="noStrike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Oswald"/>
                        <a:buChar char="●"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Resolving jar and version dependencies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Oswald"/>
                        <a:buChar char="●"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Jersey validation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Oswald"/>
                        <a:buChar char="●"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REST API development using Jersey and DropWizard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Oswald"/>
                        <a:buChar char="●"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Maven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Oswald"/>
                        <a:buChar char="●"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DropWizard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8"/>
          <p:cNvSpPr txBox="1"/>
          <p:nvPr>
            <p:ph type="ctrTitle"/>
          </p:nvPr>
        </p:nvSpPr>
        <p:spPr>
          <a:xfrm>
            <a:off x="894450" y="2166000"/>
            <a:ext cx="33906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chemeClr val="dk1"/>
                </a:solidFill>
              </a:rPr>
              <a:t>UML Diagrams</a:t>
            </a:r>
            <a:endParaRPr sz="3300">
              <a:solidFill>
                <a:schemeClr val="dk1"/>
              </a:solidFill>
            </a:endParaRPr>
          </a:p>
        </p:txBody>
      </p:sp>
      <p:pic>
        <p:nvPicPr>
          <p:cNvPr id="383" name="Google Shape;38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9750" y="0"/>
            <a:ext cx="49342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21"/>
          <p:cNvSpPr txBox="1"/>
          <p:nvPr>
            <p:ph type="title"/>
          </p:nvPr>
        </p:nvSpPr>
        <p:spPr>
          <a:xfrm>
            <a:off x="391964" y="330947"/>
            <a:ext cx="2550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oppins"/>
              <a:buNone/>
            </a:pPr>
            <a:r>
              <a:rPr lang="en" sz="2100">
                <a:latin typeface="Oswald"/>
                <a:ea typeface="Oswald"/>
                <a:cs typeface="Oswald"/>
                <a:sym typeface="Oswald"/>
              </a:rPr>
              <a:t>Stakeholders</a:t>
            </a:r>
            <a:endParaRPr sz="15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4" name="Google Shape;9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1675" y="330950"/>
            <a:ext cx="5433900" cy="3719700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38100">
            <a:solidFill>
              <a:srgbClr val="292929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fadeDir="5400012" kx="0" rotWithShape="0" algn="bl" stA="28000" stPos="0" sy="-100000" ky="0"/>
          </a:effectLst>
        </p:spPr>
      </p:pic>
      <p:sp>
        <p:nvSpPr>
          <p:cNvPr id="95" name="Google Shape;95;p21"/>
          <p:cNvSpPr/>
          <p:nvPr/>
        </p:nvSpPr>
        <p:spPr>
          <a:xfrm>
            <a:off x="391975" y="865800"/>
            <a:ext cx="2988300" cy="3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b="1"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Sponsors</a:t>
            </a:r>
            <a:endParaRPr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Flipkart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b="1"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SME’s</a:t>
            </a:r>
            <a:endParaRPr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Amit Balyan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Other HR &amp; Experts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b="1"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Course Coordinators</a:t>
            </a:r>
            <a:endParaRPr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Shree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Heena Bansal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Surbhi Sukhant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1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050"/>
            <a:ext cx="9144000" cy="510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0"/>
          <p:cNvSpPr txBox="1"/>
          <p:nvPr>
            <p:ph type="ctrTitle"/>
          </p:nvPr>
        </p:nvSpPr>
        <p:spPr>
          <a:xfrm>
            <a:off x="480648" y="2135250"/>
            <a:ext cx="30162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chemeClr val="dk1"/>
                </a:solidFill>
              </a:rPr>
              <a:t>Architecture Design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95" name="Google Shape;395;p40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6" name="Google Shape;39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9625" y="5400"/>
            <a:ext cx="5214374" cy="51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1"/>
          <p:cNvSpPr/>
          <p:nvPr/>
        </p:nvSpPr>
        <p:spPr>
          <a:xfrm>
            <a:off x="2664675" y="1195475"/>
            <a:ext cx="5454600" cy="3117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2" name="Google Shape;40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700" y="2805800"/>
            <a:ext cx="669350" cy="4462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3" name="Google Shape;403;p41"/>
          <p:cNvCxnSpPr/>
          <p:nvPr/>
        </p:nvCxnSpPr>
        <p:spPr>
          <a:xfrm>
            <a:off x="1565750" y="3123675"/>
            <a:ext cx="966600" cy="8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04" name="Google Shape;404;p41"/>
          <p:cNvSpPr txBox="1"/>
          <p:nvPr/>
        </p:nvSpPr>
        <p:spPr>
          <a:xfrm>
            <a:off x="1497963" y="2774250"/>
            <a:ext cx="1009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HTTP Request</a:t>
            </a:r>
            <a:endParaRPr b="0" i="0" sz="7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05" name="Google Shape;405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4389" y="3345695"/>
            <a:ext cx="583976" cy="405749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1"/>
          <p:cNvSpPr/>
          <p:nvPr/>
        </p:nvSpPr>
        <p:spPr>
          <a:xfrm>
            <a:off x="2991250" y="2142150"/>
            <a:ext cx="271500" cy="1975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41"/>
          <p:cNvSpPr/>
          <p:nvPr/>
        </p:nvSpPr>
        <p:spPr>
          <a:xfrm>
            <a:off x="5452950" y="2143400"/>
            <a:ext cx="271500" cy="1975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41"/>
          <p:cNvSpPr/>
          <p:nvPr/>
        </p:nvSpPr>
        <p:spPr>
          <a:xfrm>
            <a:off x="4209288" y="2169575"/>
            <a:ext cx="271500" cy="1975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" name="Google Shape;409;p41"/>
          <p:cNvPicPr preferRelativeResize="0"/>
          <p:nvPr/>
        </p:nvPicPr>
        <p:blipFill rotWithShape="1">
          <a:blip r:embed="rId5">
            <a:alphaModFix/>
          </a:blip>
          <a:srcRect b="0" l="9305" r="0" t="12929"/>
          <a:stretch/>
        </p:blipFill>
        <p:spPr>
          <a:xfrm>
            <a:off x="6979899" y="3001624"/>
            <a:ext cx="954963" cy="5490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0" name="Google Shape;410;p41"/>
          <p:cNvCxnSpPr/>
          <p:nvPr/>
        </p:nvCxnSpPr>
        <p:spPr>
          <a:xfrm>
            <a:off x="3388850" y="3132975"/>
            <a:ext cx="719400" cy="6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11" name="Google Shape;411;p41"/>
          <p:cNvCxnSpPr/>
          <p:nvPr/>
        </p:nvCxnSpPr>
        <p:spPr>
          <a:xfrm>
            <a:off x="4607175" y="3154025"/>
            <a:ext cx="719400" cy="6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12" name="Google Shape;412;p41"/>
          <p:cNvCxnSpPr/>
          <p:nvPr/>
        </p:nvCxnSpPr>
        <p:spPr>
          <a:xfrm rot="10800000">
            <a:off x="4638400" y="3467475"/>
            <a:ext cx="669000" cy="12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13" name="Google Shape;413;p41"/>
          <p:cNvCxnSpPr/>
          <p:nvPr/>
        </p:nvCxnSpPr>
        <p:spPr>
          <a:xfrm rot="10800000">
            <a:off x="3388925" y="3436825"/>
            <a:ext cx="694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14" name="Google Shape;414;p41"/>
          <p:cNvCxnSpPr/>
          <p:nvPr/>
        </p:nvCxnSpPr>
        <p:spPr>
          <a:xfrm rot="10800000">
            <a:off x="1555738" y="3430075"/>
            <a:ext cx="985800" cy="13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15" name="Google Shape;415;p41"/>
          <p:cNvCxnSpPr/>
          <p:nvPr/>
        </p:nvCxnSpPr>
        <p:spPr>
          <a:xfrm>
            <a:off x="5800590" y="3154025"/>
            <a:ext cx="1059000" cy="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16" name="Google Shape;416;p41"/>
          <p:cNvCxnSpPr/>
          <p:nvPr/>
        </p:nvCxnSpPr>
        <p:spPr>
          <a:xfrm rot="10800000">
            <a:off x="5818225" y="3454750"/>
            <a:ext cx="985800" cy="13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17" name="Google Shape;417;p41"/>
          <p:cNvSpPr txBox="1"/>
          <p:nvPr/>
        </p:nvSpPr>
        <p:spPr>
          <a:xfrm>
            <a:off x="1452025" y="3480075"/>
            <a:ext cx="1059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HTTP Response</a:t>
            </a:r>
            <a:endParaRPr b="0" i="0" sz="7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8" name="Google Shape;418;p41"/>
          <p:cNvSpPr txBox="1"/>
          <p:nvPr/>
        </p:nvSpPr>
        <p:spPr>
          <a:xfrm>
            <a:off x="2664675" y="1750575"/>
            <a:ext cx="117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Java Main Client</a:t>
            </a:r>
            <a:endParaRPr b="0" i="0" sz="7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9" name="Google Shape;419;p41"/>
          <p:cNvSpPr txBox="1"/>
          <p:nvPr/>
        </p:nvSpPr>
        <p:spPr>
          <a:xfrm>
            <a:off x="4026638" y="1750575"/>
            <a:ext cx="117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Services</a:t>
            </a:r>
            <a:endParaRPr b="0" i="0" sz="7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0" name="Google Shape;420;p41"/>
          <p:cNvSpPr txBox="1"/>
          <p:nvPr/>
        </p:nvSpPr>
        <p:spPr>
          <a:xfrm>
            <a:off x="5083825" y="1750575"/>
            <a:ext cx="1450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 Access Objects</a:t>
            </a:r>
            <a:endParaRPr b="0" i="0" sz="7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1" name="Google Shape;421;p41"/>
          <p:cNvSpPr txBox="1"/>
          <p:nvPr/>
        </p:nvSpPr>
        <p:spPr>
          <a:xfrm>
            <a:off x="1298375" y="318275"/>
            <a:ext cx="6975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POS Application</a:t>
            </a:r>
            <a:endParaRPr b="1" i="0" sz="2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2"/>
          <p:cNvSpPr txBox="1"/>
          <p:nvPr>
            <p:ph type="ctrTitle"/>
          </p:nvPr>
        </p:nvSpPr>
        <p:spPr>
          <a:xfrm>
            <a:off x="1386399" y="2135250"/>
            <a:ext cx="14133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chemeClr val="dk1"/>
                </a:solidFill>
              </a:rPr>
              <a:t>Demo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28" name="Google Shape;428;p42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9" name="Google Shape;42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6134" y="0"/>
            <a:ext cx="5137867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3"/>
          <p:cNvSpPr txBox="1"/>
          <p:nvPr>
            <p:ph type="ctrTitle"/>
          </p:nvPr>
        </p:nvSpPr>
        <p:spPr>
          <a:xfrm>
            <a:off x="1098176" y="2135250"/>
            <a:ext cx="23343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chemeClr val="dk1"/>
                </a:solidFill>
              </a:rPr>
              <a:t>Questions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36" name="Google Shape;436;p43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7" name="Google Shape;43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6125" y="0"/>
            <a:ext cx="52378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4"/>
          <p:cNvSpPr txBox="1"/>
          <p:nvPr>
            <p:ph type="ctrTitle"/>
          </p:nvPr>
        </p:nvSpPr>
        <p:spPr>
          <a:xfrm>
            <a:off x="1009957" y="2069571"/>
            <a:ext cx="71217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</a:pPr>
            <a:r>
              <a:rPr lang="en" sz="3600"/>
              <a:t>Thank you</a:t>
            </a:r>
            <a:endParaRPr sz="1100"/>
          </a:p>
        </p:txBody>
      </p:sp>
      <p:sp>
        <p:nvSpPr>
          <p:cNvPr id="444" name="Google Shape;444;p44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 txBox="1"/>
          <p:nvPr>
            <p:ph type="ctrTitle"/>
          </p:nvPr>
        </p:nvSpPr>
        <p:spPr>
          <a:xfrm>
            <a:off x="0" y="162098"/>
            <a:ext cx="9144000" cy="11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</a:pPr>
            <a:r>
              <a:rPr lang="en"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2</a:t>
            </a:r>
            <a:r>
              <a:rPr lang="en"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 WEEKS OF TRAINING + PROJECT DEMO </a:t>
            </a:r>
            <a:br>
              <a:rPr lang="en"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</a:br>
            <a:endParaRPr sz="2400"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02" name="Google Shape;102;p22"/>
          <p:cNvSpPr/>
          <p:nvPr/>
        </p:nvSpPr>
        <p:spPr>
          <a:xfrm>
            <a:off x="2032463" y="3702534"/>
            <a:ext cx="5052300" cy="566400"/>
          </a:xfrm>
          <a:prstGeom prst="trapezoid">
            <a:avLst>
              <a:gd fmla="val 77942" name="adj"/>
            </a:avLst>
          </a:prstGeom>
          <a:solidFill>
            <a:srgbClr val="EE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3" name="Google Shape;103;p22"/>
          <p:cNvSpPr/>
          <p:nvPr/>
        </p:nvSpPr>
        <p:spPr>
          <a:xfrm>
            <a:off x="2558243" y="3048490"/>
            <a:ext cx="4012800" cy="563400"/>
          </a:xfrm>
          <a:prstGeom prst="trapezoid">
            <a:avLst>
              <a:gd fmla="val 79447" name="adj"/>
            </a:avLst>
          </a:prstGeom>
          <a:solidFill>
            <a:srgbClr val="EE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4" name="Google Shape;104;p22"/>
          <p:cNvSpPr/>
          <p:nvPr/>
        </p:nvSpPr>
        <p:spPr>
          <a:xfrm>
            <a:off x="3081944" y="2443536"/>
            <a:ext cx="2980200" cy="536100"/>
          </a:xfrm>
          <a:prstGeom prst="trapezoid">
            <a:avLst>
              <a:gd fmla="val 80814" name="adj"/>
            </a:avLst>
          </a:prstGeom>
          <a:solidFill>
            <a:srgbClr val="EE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5" name="Google Shape;105;p22"/>
          <p:cNvSpPr/>
          <p:nvPr/>
        </p:nvSpPr>
        <p:spPr>
          <a:xfrm>
            <a:off x="3568238" y="1821694"/>
            <a:ext cx="2032500" cy="540600"/>
          </a:xfrm>
          <a:prstGeom prst="trapezoid">
            <a:avLst>
              <a:gd fmla="val 80134" name="adj"/>
            </a:avLst>
          </a:prstGeom>
          <a:solidFill>
            <a:srgbClr val="EE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6" name="Google Shape;106;p22"/>
          <p:cNvSpPr txBox="1"/>
          <p:nvPr/>
        </p:nvSpPr>
        <p:spPr>
          <a:xfrm>
            <a:off x="1227478" y="3564532"/>
            <a:ext cx="671400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</a:pPr>
            <a:r>
              <a:rPr lang="en"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403,200</a:t>
            </a:r>
            <a:r>
              <a:rPr i="0" lang="en" sz="2400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 SECONDS</a:t>
            </a:r>
            <a:endParaRPr sz="11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7" name="Google Shape;107;p22"/>
          <p:cNvSpPr txBox="1"/>
          <p:nvPr/>
        </p:nvSpPr>
        <p:spPr>
          <a:xfrm>
            <a:off x="3755274" y="1897635"/>
            <a:ext cx="16584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14</a:t>
            </a:r>
            <a:r>
              <a:rPr lang="en"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 DAYS</a:t>
            </a:r>
            <a:endParaRPr sz="11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8" name="Google Shape;108;p22"/>
          <p:cNvSpPr txBox="1"/>
          <p:nvPr/>
        </p:nvSpPr>
        <p:spPr>
          <a:xfrm>
            <a:off x="3568238" y="2486606"/>
            <a:ext cx="2032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112</a:t>
            </a:r>
            <a:r>
              <a:rPr lang="en"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 HOURS</a:t>
            </a:r>
            <a:endParaRPr sz="11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9" name="Google Shape;109;p22"/>
          <p:cNvSpPr txBox="1"/>
          <p:nvPr/>
        </p:nvSpPr>
        <p:spPr>
          <a:xfrm>
            <a:off x="3081944" y="3125951"/>
            <a:ext cx="2980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6720</a:t>
            </a:r>
            <a:r>
              <a:rPr lang="en" sz="2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 MINUTES</a:t>
            </a:r>
            <a:endParaRPr sz="11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0" name="Google Shape;110;p22"/>
          <p:cNvSpPr/>
          <p:nvPr/>
        </p:nvSpPr>
        <p:spPr>
          <a:xfrm>
            <a:off x="1548244" y="4365497"/>
            <a:ext cx="6022500" cy="567600"/>
          </a:xfrm>
          <a:prstGeom prst="trapezoid">
            <a:avLst>
              <a:gd fmla="val 75512" name="adj"/>
            </a:avLst>
          </a:prstGeom>
          <a:solidFill>
            <a:srgbClr val="EE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1" name="Google Shape;111;p22"/>
          <p:cNvSpPr/>
          <p:nvPr/>
        </p:nvSpPr>
        <p:spPr>
          <a:xfrm>
            <a:off x="4034791" y="1084811"/>
            <a:ext cx="1102500" cy="676200"/>
          </a:xfrm>
          <a:prstGeom prst="triangle">
            <a:avLst>
              <a:gd fmla="val 47763" name="adj"/>
            </a:avLst>
          </a:prstGeom>
          <a:solidFill>
            <a:srgbClr val="FF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2" name="Google Shape;112;p22"/>
          <p:cNvSpPr txBox="1"/>
          <p:nvPr/>
        </p:nvSpPr>
        <p:spPr>
          <a:xfrm>
            <a:off x="1227478" y="4196654"/>
            <a:ext cx="671400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</a:pPr>
            <a:r>
              <a:rPr i="0" lang="en" sz="2400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LIMITLESS KNOWLEDGE</a:t>
            </a:r>
            <a:endParaRPr sz="11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0550" y="0"/>
            <a:ext cx="474345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  <p:sp>
        <p:nvSpPr>
          <p:cNvPr id="119" name="Google Shape;119;p23"/>
          <p:cNvSpPr txBox="1"/>
          <p:nvPr>
            <p:ph type="ctrTitle"/>
          </p:nvPr>
        </p:nvSpPr>
        <p:spPr>
          <a:xfrm>
            <a:off x="387350" y="165600"/>
            <a:ext cx="16323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oppins Medium"/>
              <a:buNone/>
            </a:pPr>
            <a:r>
              <a:rPr lang="en" sz="2700">
                <a:solidFill>
                  <a:schemeClr val="dk1"/>
                </a:solidFill>
              </a:rPr>
              <a:t>Agenda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20" name="Google Shape;120;p23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grpSp>
        <p:nvGrpSpPr>
          <p:cNvPr id="121" name="Google Shape;121;p23"/>
          <p:cNvGrpSpPr/>
          <p:nvPr/>
        </p:nvGrpSpPr>
        <p:grpSpPr>
          <a:xfrm>
            <a:off x="387347" y="639224"/>
            <a:ext cx="3568654" cy="4044644"/>
            <a:chOff x="516462" y="962766"/>
            <a:chExt cx="4758205" cy="5392859"/>
          </a:xfrm>
        </p:grpSpPr>
        <p:sp>
          <p:nvSpPr>
            <p:cNvPr id="122" name="Google Shape;122;p23"/>
            <p:cNvSpPr/>
            <p:nvPr/>
          </p:nvSpPr>
          <p:spPr>
            <a:xfrm>
              <a:off x="516467" y="962766"/>
              <a:ext cx="550200" cy="442800"/>
            </a:xfrm>
            <a:prstGeom prst="rect">
              <a:avLst/>
            </a:prstGeom>
            <a:solidFill>
              <a:srgbClr val="0078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u="none" cap="none" strike="noStrike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01</a:t>
              </a:r>
              <a:endParaRPr b="1" i="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23" name="Google Shape;123;p23"/>
            <p:cNvSpPr/>
            <p:nvPr/>
          </p:nvSpPr>
          <p:spPr>
            <a:xfrm>
              <a:off x="516466" y="1517512"/>
              <a:ext cx="550200" cy="442800"/>
            </a:xfrm>
            <a:prstGeom prst="rect">
              <a:avLst/>
            </a:prstGeom>
            <a:solidFill>
              <a:srgbClr val="ED01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u="none" cap="none" strike="noStrike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02</a:t>
              </a:r>
              <a:endParaRPr b="1" i="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24" name="Google Shape;124;p23"/>
            <p:cNvSpPr/>
            <p:nvPr/>
          </p:nvSpPr>
          <p:spPr>
            <a:xfrm>
              <a:off x="516465" y="2070944"/>
              <a:ext cx="550200" cy="442800"/>
            </a:xfrm>
            <a:prstGeom prst="rect">
              <a:avLst/>
            </a:prstGeom>
            <a:solidFill>
              <a:srgbClr val="00AC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u="none" cap="none" strike="noStrike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03</a:t>
              </a:r>
              <a:endParaRPr b="1" i="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25" name="Google Shape;125;p23"/>
            <p:cNvSpPr/>
            <p:nvPr/>
          </p:nvSpPr>
          <p:spPr>
            <a:xfrm>
              <a:off x="516465" y="2601547"/>
              <a:ext cx="550200" cy="4428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u="none" cap="none" strike="noStrike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04</a:t>
              </a:r>
              <a:endParaRPr b="1" i="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26" name="Google Shape;126;p23"/>
            <p:cNvSpPr/>
            <p:nvPr/>
          </p:nvSpPr>
          <p:spPr>
            <a:xfrm>
              <a:off x="516464" y="3160421"/>
              <a:ext cx="550200" cy="4428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u="none" cap="none" strike="noStrike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05</a:t>
              </a:r>
              <a:endParaRPr b="1" i="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27" name="Google Shape;127;p23"/>
            <p:cNvSpPr/>
            <p:nvPr/>
          </p:nvSpPr>
          <p:spPr>
            <a:xfrm>
              <a:off x="516463" y="3719295"/>
              <a:ext cx="550200" cy="4428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u="none" cap="none" strike="noStrike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06</a:t>
              </a:r>
              <a:endParaRPr b="1" i="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28" name="Google Shape;128;p23"/>
            <p:cNvSpPr/>
            <p:nvPr/>
          </p:nvSpPr>
          <p:spPr>
            <a:xfrm>
              <a:off x="516463" y="4278169"/>
              <a:ext cx="550200" cy="4428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u="none" cap="none" strike="noStrike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07</a:t>
              </a:r>
              <a:endParaRPr b="1" i="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29" name="Google Shape;129;p23"/>
            <p:cNvSpPr/>
            <p:nvPr/>
          </p:nvSpPr>
          <p:spPr>
            <a:xfrm>
              <a:off x="516463" y="4827473"/>
              <a:ext cx="550200" cy="442800"/>
            </a:xfrm>
            <a:prstGeom prst="rect">
              <a:avLst/>
            </a:prstGeom>
            <a:solidFill>
              <a:srgbClr val="0078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u="none" cap="none" strike="noStrike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08</a:t>
              </a:r>
              <a:endParaRPr b="1" i="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30" name="Google Shape;130;p23"/>
            <p:cNvSpPr/>
            <p:nvPr/>
          </p:nvSpPr>
          <p:spPr>
            <a:xfrm>
              <a:off x="516463" y="5376777"/>
              <a:ext cx="550200" cy="442800"/>
            </a:xfrm>
            <a:prstGeom prst="rect">
              <a:avLst/>
            </a:prstGeom>
            <a:solidFill>
              <a:srgbClr val="EBC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u="none" cap="none" strike="noStrike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09</a:t>
              </a:r>
              <a:endParaRPr b="1" i="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31" name="Google Shape;131;p23"/>
            <p:cNvSpPr/>
            <p:nvPr/>
          </p:nvSpPr>
          <p:spPr>
            <a:xfrm>
              <a:off x="516462" y="5912825"/>
              <a:ext cx="550200" cy="442800"/>
            </a:xfrm>
            <a:prstGeom prst="rect">
              <a:avLst/>
            </a:prstGeom>
            <a:solidFill>
              <a:srgbClr val="A64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u="none" cap="none" strike="noStrike">
                  <a:solidFill>
                    <a:srgbClr val="FFFFFF"/>
                  </a:solidFill>
                  <a:latin typeface="Oswald"/>
                  <a:ea typeface="Oswald"/>
                  <a:cs typeface="Oswald"/>
                  <a:sym typeface="Oswald"/>
                </a:rPr>
                <a:t>10</a:t>
              </a:r>
              <a:endParaRPr b="1" i="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32" name="Google Shape;132;p23"/>
            <p:cNvSpPr txBox="1"/>
            <p:nvPr/>
          </p:nvSpPr>
          <p:spPr>
            <a:xfrm>
              <a:off x="1253067" y="999450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i="0" lang="en" u="none" cap="none" strike="noStrike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Our Journey</a:t>
              </a:r>
              <a:endParaRPr i="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33" name="Google Shape;133;p23"/>
            <p:cNvSpPr txBox="1"/>
            <p:nvPr/>
          </p:nvSpPr>
          <p:spPr>
            <a:xfrm>
              <a:off x="1253067" y="1557015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i="0" lang="en" u="none" cap="none" strike="noStrike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Our Team</a:t>
              </a:r>
              <a:endParaRPr i="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34" name="Google Shape;134;p23"/>
            <p:cNvSpPr txBox="1"/>
            <p:nvPr/>
          </p:nvSpPr>
          <p:spPr>
            <a:xfrm>
              <a:off x="1253067" y="2658139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i="0" lang="en" u="none" cap="none" strike="noStrike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Problem Statement</a:t>
              </a:r>
              <a:endParaRPr i="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35" name="Google Shape;135;p23"/>
            <p:cNvSpPr txBox="1"/>
            <p:nvPr/>
          </p:nvSpPr>
          <p:spPr>
            <a:xfrm>
              <a:off x="1253067" y="3197105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i="0" lang="en" u="none" cap="none" strike="noStrike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Engineering Practices</a:t>
              </a:r>
              <a:endParaRPr i="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36" name="Google Shape;136;p23"/>
            <p:cNvSpPr txBox="1"/>
            <p:nvPr/>
          </p:nvSpPr>
          <p:spPr>
            <a:xfrm>
              <a:off x="1253067" y="3755979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i="0" lang="en" u="none" cap="none" strike="noStrike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Tech Stack</a:t>
              </a:r>
              <a:endParaRPr i="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37" name="Google Shape;137;p23"/>
            <p:cNvSpPr txBox="1"/>
            <p:nvPr/>
          </p:nvSpPr>
          <p:spPr>
            <a:xfrm>
              <a:off x="1253067" y="4316190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i="0" lang="en" u="none" cap="none" strike="noStrike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Development</a:t>
              </a:r>
              <a:endParaRPr i="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38" name="Google Shape;138;p23"/>
            <p:cNvSpPr txBox="1"/>
            <p:nvPr/>
          </p:nvSpPr>
          <p:spPr>
            <a:xfrm>
              <a:off x="1253067" y="4876435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i="0" lang="en" u="none" cap="none" strike="noStrike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Challenges &amp; Learnings</a:t>
              </a:r>
              <a:endParaRPr i="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39" name="Google Shape;139;p23"/>
            <p:cNvSpPr txBox="1"/>
            <p:nvPr/>
          </p:nvSpPr>
          <p:spPr>
            <a:xfrm>
              <a:off x="1320367" y="5436639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i="0" lang="en" u="none" cap="none" strike="noStrike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Demo</a:t>
              </a:r>
              <a:endParaRPr i="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sp>
          <p:nvSpPr>
            <p:cNvPr id="140" name="Google Shape;140;p23"/>
            <p:cNvSpPr txBox="1"/>
            <p:nvPr/>
          </p:nvSpPr>
          <p:spPr>
            <a:xfrm>
              <a:off x="1320350" y="5912843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i="0" lang="en" u="none" cap="none" strike="noStrike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rPr>
                <a:t>Questions</a:t>
              </a:r>
              <a:endParaRPr i="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141" name="Google Shape;141;p23"/>
          <p:cNvSpPr txBox="1"/>
          <p:nvPr/>
        </p:nvSpPr>
        <p:spPr>
          <a:xfrm>
            <a:off x="939800" y="1492580"/>
            <a:ext cx="2965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Team Structure</a:t>
            </a:r>
            <a:endParaRPr i="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8" name="Google Shape;148;p2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223" l="48438" r="3142" t="263"/>
          <a:stretch/>
        </p:blipFill>
        <p:spPr>
          <a:xfrm>
            <a:off x="4398263" y="0"/>
            <a:ext cx="4772631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  <p:sp>
        <p:nvSpPr>
          <p:cNvPr id="149" name="Google Shape;149;p24"/>
          <p:cNvSpPr txBox="1"/>
          <p:nvPr/>
        </p:nvSpPr>
        <p:spPr>
          <a:xfrm>
            <a:off x="529625" y="2087375"/>
            <a:ext cx="3411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Our Journey</a:t>
            </a:r>
            <a:endParaRPr sz="2100"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" name="Google Shape;156;p25"/>
          <p:cNvSpPr/>
          <p:nvPr/>
        </p:nvSpPr>
        <p:spPr>
          <a:xfrm>
            <a:off x="6647693" y="2689989"/>
            <a:ext cx="262592" cy="243271"/>
          </a:xfrm>
          <a:custGeom>
            <a:rect b="b" l="l" r="r" t="t"/>
            <a:pathLst>
              <a:path extrusionOk="0" h="3261" w="352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57" name="Google Shape;157;p25"/>
          <p:cNvGrpSpPr/>
          <p:nvPr/>
        </p:nvGrpSpPr>
        <p:grpSpPr>
          <a:xfrm>
            <a:off x="2658445" y="808950"/>
            <a:ext cx="4252231" cy="3929788"/>
            <a:chOff x="1559670" y="795543"/>
            <a:chExt cx="7842550" cy="7215916"/>
          </a:xfrm>
        </p:grpSpPr>
        <p:grpSp>
          <p:nvGrpSpPr>
            <p:cNvPr id="158" name="Google Shape;158;p25"/>
            <p:cNvGrpSpPr/>
            <p:nvPr/>
          </p:nvGrpSpPr>
          <p:grpSpPr>
            <a:xfrm>
              <a:off x="1559670" y="6028262"/>
              <a:ext cx="2130361" cy="1983198"/>
              <a:chOff x="5891787" y="1696263"/>
              <a:chExt cx="3024362" cy="2815443"/>
            </a:xfrm>
          </p:grpSpPr>
          <p:sp>
            <p:nvSpPr>
              <p:cNvPr id="159" name="Google Shape;159;p25"/>
              <p:cNvSpPr/>
              <p:nvPr/>
            </p:nvSpPr>
            <p:spPr>
              <a:xfrm rot="2619265">
                <a:off x="5690549" y="3642135"/>
                <a:ext cx="1987377" cy="213041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Poppi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0" name="Google Shape;160;p25"/>
              <p:cNvGrpSpPr/>
              <p:nvPr/>
            </p:nvGrpSpPr>
            <p:grpSpPr>
              <a:xfrm>
                <a:off x="6094412" y="1696263"/>
                <a:ext cx="2821737" cy="2798124"/>
                <a:chOff x="6094412" y="1696263"/>
                <a:chExt cx="2821737" cy="2798124"/>
              </a:xfrm>
            </p:grpSpPr>
            <p:sp>
              <p:nvSpPr>
                <p:cNvPr id="161" name="Google Shape;161;p25"/>
                <p:cNvSpPr/>
                <p:nvPr/>
              </p:nvSpPr>
              <p:spPr>
                <a:xfrm>
                  <a:off x="7406536" y="3016287"/>
                  <a:ext cx="1509600" cy="1478100"/>
                </a:xfrm>
                <a:prstGeom prst="rect">
                  <a:avLst/>
                </a:prstGeom>
                <a:solidFill>
                  <a:srgbClr val="BBBBBB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62" name="Google Shape;162;p25"/>
                <p:cNvSpPr/>
                <p:nvPr/>
              </p:nvSpPr>
              <p:spPr>
                <a:xfrm>
                  <a:off x="6094412" y="1696263"/>
                  <a:ext cx="2821737" cy="1320023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63" name="Google Shape;163;p25"/>
                <p:cNvSpPr/>
                <p:nvPr/>
              </p:nvSpPr>
              <p:spPr>
                <a:xfrm>
                  <a:off x="7561369" y="3155320"/>
                  <a:ext cx="1200000" cy="1200000"/>
                </a:xfrm>
                <a:prstGeom prst="rect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64" name="Google Shape;164;p25"/>
                <p:cNvSpPr/>
                <p:nvPr/>
              </p:nvSpPr>
              <p:spPr>
                <a:xfrm>
                  <a:off x="6094412" y="1696263"/>
                  <a:ext cx="1312124" cy="2798038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165" name="Google Shape;165;p25"/>
            <p:cNvGrpSpPr/>
            <p:nvPr/>
          </p:nvGrpSpPr>
          <p:grpSpPr>
            <a:xfrm>
              <a:off x="2600982" y="4876245"/>
              <a:ext cx="2354768" cy="2192104"/>
              <a:chOff x="5891787" y="1696263"/>
              <a:chExt cx="3024362" cy="2815443"/>
            </a:xfrm>
          </p:grpSpPr>
          <p:sp>
            <p:nvSpPr>
              <p:cNvPr id="166" name="Google Shape;166;p25"/>
              <p:cNvSpPr/>
              <p:nvPr/>
            </p:nvSpPr>
            <p:spPr>
              <a:xfrm rot="2619265">
                <a:off x="5690549" y="3642135"/>
                <a:ext cx="1987377" cy="213041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Poppi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7" name="Google Shape;167;p25"/>
              <p:cNvGrpSpPr/>
              <p:nvPr/>
            </p:nvGrpSpPr>
            <p:grpSpPr>
              <a:xfrm>
                <a:off x="6094412" y="1696263"/>
                <a:ext cx="2821737" cy="2798124"/>
                <a:chOff x="6094412" y="1696263"/>
                <a:chExt cx="2821737" cy="2798124"/>
              </a:xfrm>
            </p:grpSpPr>
            <p:sp>
              <p:nvSpPr>
                <p:cNvPr id="168" name="Google Shape;168;p25"/>
                <p:cNvSpPr/>
                <p:nvPr/>
              </p:nvSpPr>
              <p:spPr>
                <a:xfrm>
                  <a:off x="7406536" y="3016287"/>
                  <a:ext cx="1509600" cy="1478100"/>
                </a:xfrm>
                <a:prstGeom prst="rect">
                  <a:avLst/>
                </a:prstGeom>
                <a:solidFill>
                  <a:srgbClr val="BBBBBB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69" name="Google Shape;169;p25"/>
                <p:cNvSpPr/>
                <p:nvPr/>
              </p:nvSpPr>
              <p:spPr>
                <a:xfrm>
                  <a:off x="6094412" y="1696263"/>
                  <a:ext cx="2821737" cy="1320023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70" name="Google Shape;170;p25"/>
                <p:cNvSpPr/>
                <p:nvPr/>
              </p:nvSpPr>
              <p:spPr>
                <a:xfrm>
                  <a:off x="7561369" y="3155320"/>
                  <a:ext cx="1200000" cy="1200000"/>
                </a:xfrm>
                <a:prstGeom prst="rect">
                  <a:avLst/>
                </a:pr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71" name="Google Shape;171;p25"/>
                <p:cNvSpPr/>
                <p:nvPr/>
              </p:nvSpPr>
              <p:spPr>
                <a:xfrm>
                  <a:off x="6094412" y="1696263"/>
                  <a:ext cx="1312124" cy="2798038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172" name="Google Shape;172;p25"/>
            <p:cNvGrpSpPr/>
            <p:nvPr/>
          </p:nvGrpSpPr>
          <p:grpSpPr>
            <a:xfrm>
              <a:off x="3746361" y="3609027"/>
              <a:ext cx="2591576" cy="2412553"/>
              <a:chOff x="5891787" y="1696263"/>
              <a:chExt cx="3024362" cy="2815443"/>
            </a:xfrm>
          </p:grpSpPr>
          <p:sp>
            <p:nvSpPr>
              <p:cNvPr id="173" name="Google Shape;173;p25"/>
              <p:cNvSpPr/>
              <p:nvPr/>
            </p:nvSpPr>
            <p:spPr>
              <a:xfrm rot="2619265">
                <a:off x="5690549" y="3642135"/>
                <a:ext cx="1987377" cy="213041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Poppi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74" name="Google Shape;174;p25"/>
              <p:cNvGrpSpPr/>
              <p:nvPr/>
            </p:nvGrpSpPr>
            <p:grpSpPr>
              <a:xfrm>
                <a:off x="6094412" y="1696263"/>
                <a:ext cx="2821737" cy="2798124"/>
                <a:chOff x="6094412" y="1696263"/>
                <a:chExt cx="2821737" cy="2798124"/>
              </a:xfrm>
            </p:grpSpPr>
            <p:sp>
              <p:nvSpPr>
                <p:cNvPr id="175" name="Google Shape;175;p25"/>
                <p:cNvSpPr/>
                <p:nvPr/>
              </p:nvSpPr>
              <p:spPr>
                <a:xfrm>
                  <a:off x="7406536" y="3016287"/>
                  <a:ext cx="1509600" cy="1478100"/>
                </a:xfrm>
                <a:prstGeom prst="rect">
                  <a:avLst/>
                </a:prstGeom>
                <a:solidFill>
                  <a:srgbClr val="DCB4FA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76" name="Google Shape;176;p25"/>
                <p:cNvSpPr/>
                <p:nvPr/>
              </p:nvSpPr>
              <p:spPr>
                <a:xfrm>
                  <a:off x="6094412" y="1696263"/>
                  <a:ext cx="2821737" cy="1320023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77" name="Google Shape;177;p25"/>
                <p:cNvSpPr/>
                <p:nvPr/>
              </p:nvSpPr>
              <p:spPr>
                <a:xfrm>
                  <a:off x="7561369" y="3155320"/>
                  <a:ext cx="1200000" cy="1200000"/>
                </a:xfrm>
                <a:prstGeom prst="rect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78" name="Google Shape;178;p25"/>
                <p:cNvSpPr/>
                <p:nvPr/>
              </p:nvSpPr>
              <p:spPr>
                <a:xfrm>
                  <a:off x="6094412" y="1696263"/>
                  <a:ext cx="1312124" cy="2798038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179" name="Google Shape;179;p25"/>
            <p:cNvGrpSpPr/>
            <p:nvPr/>
          </p:nvGrpSpPr>
          <p:grpSpPr>
            <a:xfrm>
              <a:off x="5024976" y="2272664"/>
              <a:ext cx="2776364" cy="2584576"/>
              <a:chOff x="5891787" y="1696263"/>
              <a:chExt cx="3024362" cy="2815443"/>
            </a:xfrm>
          </p:grpSpPr>
          <p:sp>
            <p:nvSpPr>
              <p:cNvPr id="180" name="Google Shape;180;p25"/>
              <p:cNvSpPr/>
              <p:nvPr/>
            </p:nvSpPr>
            <p:spPr>
              <a:xfrm rot="2619265">
                <a:off x="5690549" y="3642135"/>
                <a:ext cx="1987377" cy="213041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Poppi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81" name="Google Shape;181;p25"/>
              <p:cNvGrpSpPr/>
              <p:nvPr/>
            </p:nvGrpSpPr>
            <p:grpSpPr>
              <a:xfrm>
                <a:off x="6094412" y="1696263"/>
                <a:ext cx="2821737" cy="2798124"/>
                <a:chOff x="6094412" y="1696263"/>
                <a:chExt cx="2821737" cy="2798124"/>
              </a:xfrm>
            </p:grpSpPr>
            <p:sp>
              <p:nvSpPr>
                <p:cNvPr id="182" name="Google Shape;182;p25"/>
                <p:cNvSpPr/>
                <p:nvPr/>
              </p:nvSpPr>
              <p:spPr>
                <a:xfrm>
                  <a:off x="7406536" y="3016287"/>
                  <a:ext cx="1509600" cy="1478100"/>
                </a:xfrm>
                <a:prstGeom prst="rect">
                  <a:avLst/>
                </a:prstGeom>
                <a:solidFill>
                  <a:srgbClr val="DCB4FA"/>
                </a:solidFill>
                <a:ln cap="flat" cmpd="sng" w="9525">
                  <a:solidFill>
                    <a:srgbClr val="0070C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83" name="Google Shape;183;p25"/>
                <p:cNvSpPr/>
                <p:nvPr/>
              </p:nvSpPr>
              <p:spPr>
                <a:xfrm>
                  <a:off x="6094412" y="1696263"/>
                  <a:ext cx="2821737" cy="1320023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84" name="Google Shape;184;p25"/>
                <p:cNvSpPr/>
                <p:nvPr/>
              </p:nvSpPr>
              <p:spPr>
                <a:xfrm>
                  <a:off x="7561369" y="3155320"/>
                  <a:ext cx="1200000" cy="1200000"/>
                </a:xfrm>
                <a:prstGeom prst="rect">
                  <a:avLst/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85" name="Google Shape;185;p25"/>
                <p:cNvSpPr/>
                <p:nvPr/>
              </p:nvSpPr>
              <p:spPr>
                <a:xfrm>
                  <a:off x="6094412" y="1696263"/>
                  <a:ext cx="1312124" cy="2798038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186" name="Google Shape;186;p25"/>
            <p:cNvGrpSpPr/>
            <p:nvPr/>
          </p:nvGrpSpPr>
          <p:grpSpPr>
            <a:xfrm>
              <a:off x="6377858" y="795543"/>
              <a:ext cx="3024362" cy="2815443"/>
              <a:chOff x="5891787" y="1696263"/>
              <a:chExt cx="3024362" cy="2815443"/>
            </a:xfrm>
          </p:grpSpPr>
          <p:sp>
            <p:nvSpPr>
              <p:cNvPr id="187" name="Google Shape;187;p25"/>
              <p:cNvSpPr/>
              <p:nvPr/>
            </p:nvSpPr>
            <p:spPr>
              <a:xfrm rot="2619265">
                <a:off x="5690549" y="3642135"/>
                <a:ext cx="1987377" cy="213041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Poppi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88" name="Google Shape;188;p25"/>
              <p:cNvGrpSpPr/>
              <p:nvPr/>
            </p:nvGrpSpPr>
            <p:grpSpPr>
              <a:xfrm>
                <a:off x="6094412" y="1696263"/>
                <a:ext cx="2821737" cy="2798124"/>
                <a:chOff x="6094412" y="1696263"/>
                <a:chExt cx="2821737" cy="2798124"/>
              </a:xfrm>
            </p:grpSpPr>
            <p:sp>
              <p:nvSpPr>
                <p:cNvPr id="189" name="Google Shape;189;p25"/>
                <p:cNvSpPr/>
                <p:nvPr/>
              </p:nvSpPr>
              <p:spPr>
                <a:xfrm>
                  <a:off x="7406536" y="3016287"/>
                  <a:ext cx="1509600" cy="1478100"/>
                </a:xfrm>
                <a:prstGeom prst="rect">
                  <a:avLst/>
                </a:prstGeom>
                <a:solidFill>
                  <a:srgbClr val="DCB6FC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90" name="Google Shape;190;p25"/>
                <p:cNvSpPr/>
                <p:nvPr/>
              </p:nvSpPr>
              <p:spPr>
                <a:xfrm>
                  <a:off x="6094412" y="1696263"/>
                  <a:ext cx="2821737" cy="1320023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91" name="Google Shape;191;p25"/>
                <p:cNvSpPr/>
                <p:nvPr/>
              </p:nvSpPr>
              <p:spPr>
                <a:xfrm>
                  <a:off x="7561369" y="3155320"/>
                  <a:ext cx="1200000" cy="1200000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7F7F7F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92" name="Google Shape;192;p25"/>
                <p:cNvSpPr/>
                <p:nvPr/>
              </p:nvSpPr>
              <p:spPr>
                <a:xfrm>
                  <a:off x="6094412" y="1696263"/>
                  <a:ext cx="1312124" cy="2798038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</p:grpSp>
      <p:sp>
        <p:nvSpPr>
          <p:cNvPr id="193" name="Google Shape;193;p25"/>
          <p:cNvSpPr/>
          <p:nvPr/>
        </p:nvSpPr>
        <p:spPr>
          <a:xfrm>
            <a:off x="5894657" y="3269191"/>
            <a:ext cx="262592" cy="243271"/>
          </a:xfrm>
          <a:custGeom>
            <a:rect b="b" l="l" r="r" t="t"/>
            <a:pathLst>
              <a:path extrusionOk="0" h="3261" w="352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4" name="Google Shape;194;p25"/>
          <p:cNvSpPr/>
          <p:nvPr/>
        </p:nvSpPr>
        <p:spPr>
          <a:xfrm>
            <a:off x="5134899" y="3766732"/>
            <a:ext cx="262592" cy="243271"/>
          </a:xfrm>
          <a:custGeom>
            <a:rect b="b" l="l" r="r" t="t"/>
            <a:pathLst>
              <a:path extrusionOk="0" h="3261" w="352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5" name="Google Shape;195;p25"/>
          <p:cNvSpPr/>
          <p:nvPr/>
        </p:nvSpPr>
        <p:spPr>
          <a:xfrm>
            <a:off x="4478198" y="4230656"/>
            <a:ext cx="262592" cy="243271"/>
          </a:xfrm>
          <a:custGeom>
            <a:rect b="b" l="l" r="r" t="t"/>
            <a:pathLst>
              <a:path extrusionOk="0" h="3261" w="352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6" name="Google Shape;196;p25"/>
          <p:cNvSpPr txBox="1"/>
          <p:nvPr/>
        </p:nvSpPr>
        <p:spPr>
          <a:xfrm>
            <a:off x="7319489" y="2165168"/>
            <a:ext cx="1337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Project Demo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7" name="Google Shape;197;p25"/>
          <p:cNvSpPr txBox="1"/>
          <p:nvPr/>
        </p:nvSpPr>
        <p:spPr>
          <a:xfrm>
            <a:off x="4761730" y="4271255"/>
            <a:ext cx="2525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Understanding Project Goals</a:t>
            </a:r>
            <a:endParaRPr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98" name="Google Shape;198;p25"/>
          <p:cNvSpPr txBox="1"/>
          <p:nvPr/>
        </p:nvSpPr>
        <p:spPr>
          <a:xfrm>
            <a:off x="5455306" y="3790264"/>
            <a:ext cx="3158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Decide the Technologies JAVA/REST</a:t>
            </a:r>
            <a:endParaRPr sz="1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9" name="Google Shape;199;p25"/>
          <p:cNvSpPr txBox="1"/>
          <p:nvPr/>
        </p:nvSpPr>
        <p:spPr>
          <a:xfrm>
            <a:off x="6183686" y="3284335"/>
            <a:ext cx="2960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Design Thinking</a:t>
            </a:r>
            <a:endParaRPr sz="1200"/>
          </a:p>
        </p:txBody>
      </p:sp>
      <p:sp>
        <p:nvSpPr>
          <p:cNvPr id="200" name="Google Shape;200;p25"/>
          <p:cNvSpPr txBox="1"/>
          <p:nvPr/>
        </p:nvSpPr>
        <p:spPr>
          <a:xfrm>
            <a:off x="6945674" y="2743957"/>
            <a:ext cx="2147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Adapting to a developer</a:t>
            </a:r>
            <a:endParaRPr sz="12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Mindset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1" name="Google Shape;201;p25"/>
          <p:cNvSpPr txBox="1"/>
          <p:nvPr/>
        </p:nvSpPr>
        <p:spPr>
          <a:xfrm>
            <a:off x="6378310" y="1795274"/>
            <a:ext cx="245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100"/>
          </a:p>
        </p:txBody>
      </p:sp>
      <p:sp>
        <p:nvSpPr>
          <p:cNvPr id="202" name="Google Shape;202;p25"/>
          <p:cNvSpPr txBox="1"/>
          <p:nvPr/>
        </p:nvSpPr>
        <p:spPr>
          <a:xfrm>
            <a:off x="5531432" y="2508167"/>
            <a:ext cx="245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100"/>
          </a:p>
        </p:txBody>
      </p:sp>
      <p:sp>
        <p:nvSpPr>
          <p:cNvPr id="203" name="Google Shape;203;p25"/>
          <p:cNvSpPr txBox="1"/>
          <p:nvPr/>
        </p:nvSpPr>
        <p:spPr>
          <a:xfrm>
            <a:off x="4747780" y="3174297"/>
            <a:ext cx="245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5"/>
          <p:cNvSpPr txBox="1"/>
          <p:nvPr/>
        </p:nvSpPr>
        <p:spPr>
          <a:xfrm>
            <a:off x="4060792" y="3771444"/>
            <a:ext cx="245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5"/>
          <p:cNvSpPr txBox="1"/>
          <p:nvPr/>
        </p:nvSpPr>
        <p:spPr>
          <a:xfrm>
            <a:off x="3402418" y="4301171"/>
            <a:ext cx="245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6" name="Google Shape;206;p25"/>
          <p:cNvGrpSpPr/>
          <p:nvPr/>
        </p:nvGrpSpPr>
        <p:grpSpPr>
          <a:xfrm>
            <a:off x="4434405" y="56019"/>
            <a:ext cx="1628779" cy="731588"/>
            <a:chOff x="5996394" y="922673"/>
            <a:chExt cx="2171706" cy="975450"/>
          </a:xfrm>
        </p:grpSpPr>
        <p:sp>
          <p:nvSpPr>
            <p:cNvPr id="207" name="Google Shape;207;p25"/>
            <p:cNvSpPr/>
            <p:nvPr/>
          </p:nvSpPr>
          <p:spPr>
            <a:xfrm>
              <a:off x="5996394" y="922673"/>
              <a:ext cx="972734" cy="975450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208" name="Google Shape;208;p25"/>
            <p:cNvCxnSpPr/>
            <p:nvPr/>
          </p:nvCxnSpPr>
          <p:spPr>
            <a:xfrm>
              <a:off x="6886500" y="1876047"/>
              <a:ext cx="1281600" cy="0"/>
            </a:xfrm>
            <a:prstGeom prst="straightConnector1">
              <a:avLst/>
            </a:prstGeom>
            <a:noFill/>
            <a:ln cap="flat" cmpd="sng" w="381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09" name="Google Shape;209;p25"/>
          <p:cNvGrpSpPr/>
          <p:nvPr/>
        </p:nvGrpSpPr>
        <p:grpSpPr>
          <a:xfrm>
            <a:off x="3744557" y="898085"/>
            <a:ext cx="1637940" cy="731588"/>
            <a:chOff x="5030787" y="1877265"/>
            <a:chExt cx="2183920" cy="975450"/>
          </a:xfrm>
        </p:grpSpPr>
        <p:sp>
          <p:nvSpPr>
            <p:cNvPr id="210" name="Google Shape;210;p25"/>
            <p:cNvSpPr/>
            <p:nvPr/>
          </p:nvSpPr>
          <p:spPr>
            <a:xfrm>
              <a:off x="5030787" y="1877265"/>
              <a:ext cx="972734" cy="975450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211" name="Google Shape;211;p25"/>
            <p:cNvCxnSpPr/>
            <p:nvPr/>
          </p:nvCxnSpPr>
          <p:spPr>
            <a:xfrm>
              <a:off x="5933107" y="2831458"/>
              <a:ext cx="1281600" cy="0"/>
            </a:xfrm>
            <a:prstGeom prst="straightConnector1">
              <a:avLst/>
            </a:prstGeom>
            <a:noFill/>
            <a:ln cap="flat" cmpd="sng" w="38100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12" name="Google Shape;212;p25"/>
          <p:cNvGrpSpPr/>
          <p:nvPr/>
        </p:nvGrpSpPr>
        <p:grpSpPr>
          <a:xfrm>
            <a:off x="2998105" y="1614901"/>
            <a:ext cx="1642856" cy="731588"/>
            <a:chOff x="4065182" y="2756022"/>
            <a:chExt cx="2190475" cy="975450"/>
          </a:xfrm>
        </p:grpSpPr>
        <p:sp>
          <p:nvSpPr>
            <p:cNvPr id="213" name="Google Shape;213;p25"/>
            <p:cNvSpPr/>
            <p:nvPr/>
          </p:nvSpPr>
          <p:spPr>
            <a:xfrm>
              <a:off x="4065182" y="2756022"/>
              <a:ext cx="972734" cy="975450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214" name="Google Shape;214;p25"/>
            <p:cNvCxnSpPr/>
            <p:nvPr/>
          </p:nvCxnSpPr>
          <p:spPr>
            <a:xfrm>
              <a:off x="4974057" y="3712008"/>
              <a:ext cx="1281600" cy="0"/>
            </a:xfrm>
            <a:prstGeom prst="straightConnector1">
              <a:avLst/>
            </a:prstGeom>
            <a:noFill/>
            <a:ln cap="flat" cmpd="sng" w="381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15" name="Google Shape;215;p25"/>
          <p:cNvGrpSpPr/>
          <p:nvPr/>
        </p:nvGrpSpPr>
        <p:grpSpPr>
          <a:xfrm>
            <a:off x="2267901" y="2300934"/>
            <a:ext cx="1670332" cy="731588"/>
            <a:chOff x="3321484" y="3593750"/>
            <a:chExt cx="2227109" cy="975450"/>
          </a:xfrm>
        </p:grpSpPr>
        <p:sp>
          <p:nvSpPr>
            <p:cNvPr id="216" name="Google Shape;216;p25"/>
            <p:cNvSpPr/>
            <p:nvPr/>
          </p:nvSpPr>
          <p:spPr>
            <a:xfrm>
              <a:off x="3321484" y="3593750"/>
              <a:ext cx="972734" cy="975450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A5A5A5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217" name="Google Shape;217;p25"/>
            <p:cNvCxnSpPr/>
            <p:nvPr/>
          </p:nvCxnSpPr>
          <p:spPr>
            <a:xfrm>
              <a:off x="4266993" y="4549735"/>
              <a:ext cx="1281600" cy="0"/>
            </a:xfrm>
            <a:prstGeom prst="straightConnector1">
              <a:avLst/>
            </a:prstGeom>
            <a:noFill/>
            <a:ln cap="flat" cmpd="sng" w="38100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18" name="Google Shape;218;p25"/>
          <p:cNvGrpSpPr/>
          <p:nvPr/>
        </p:nvGrpSpPr>
        <p:grpSpPr>
          <a:xfrm>
            <a:off x="1170919" y="2921485"/>
            <a:ext cx="2147095" cy="845130"/>
            <a:chOff x="2596540" y="4354454"/>
            <a:chExt cx="2217615" cy="975450"/>
          </a:xfrm>
        </p:grpSpPr>
        <p:sp>
          <p:nvSpPr>
            <p:cNvPr id="219" name="Google Shape;219;p25"/>
            <p:cNvSpPr/>
            <p:nvPr/>
          </p:nvSpPr>
          <p:spPr>
            <a:xfrm>
              <a:off x="2596540" y="4354454"/>
              <a:ext cx="972734" cy="975450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7F7F7F"/>
            </a:solidFill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220" name="Google Shape;220;p25"/>
            <p:cNvCxnSpPr/>
            <p:nvPr/>
          </p:nvCxnSpPr>
          <p:spPr>
            <a:xfrm>
              <a:off x="3532555" y="5307007"/>
              <a:ext cx="1281600" cy="0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21" name="Google Shape;221;p25"/>
          <p:cNvSpPr/>
          <p:nvPr/>
        </p:nvSpPr>
        <p:spPr>
          <a:xfrm>
            <a:off x="4390910" y="319517"/>
            <a:ext cx="816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Demo</a:t>
            </a:r>
            <a:endParaRPr sz="12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22" name="Google Shape;222;p25"/>
          <p:cNvSpPr/>
          <p:nvPr/>
        </p:nvSpPr>
        <p:spPr>
          <a:xfrm>
            <a:off x="3720377" y="1137397"/>
            <a:ext cx="816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919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Mindset</a:t>
            </a:r>
            <a:endParaRPr sz="1200">
              <a:solidFill>
                <a:srgbClr val="191919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23" name="Google Shape;223;p25"/>
          <p:cNvSpPr/>
          <p:nvPr/>
        </p:nvSpPr>
        <p:spPr>
          <a:xfrm>
            <a:off x="982022" y="3203096"/>
            <a:ext cx="1326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Comprehend</a:t>
            </a:r>
            <a:endParaRPr sz="1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24" name="Google Shape;224;p25"/>
          <p:cNvSpPr/>
          <p:nvPr/>
        </p:nvSpPr>
        <p:spPr>
          <a:xfrm>
            <a:off x="2828172" y="1826850"/>
            <a:ext cx="1042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Process</a:t>
            </a:r>
            <a:endParaRPr sz="12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25" name="Google Shape;225;p25"/>
          <p:cNvSpPr/>
          <p:nvPr/>
        </p:nvSpPr>
        <p:spPr>
          <a:xfrm>
            <a:off x="2247595" y="2531962"/>
            <a:ext cx="816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Tools</a:t>
            </a:r>
            <a:endParaRPr sz="12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31" name="Google Shape;231;p26"/>
          <p:cNvGraphicFramePr/>
          <p:nvPr/>
        </p:nvGraphicFramePr>
        <p:xfrm>
          <a:off x="723900" y="725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{3CFAB994-561E-44F8-BBF5-2A9DE1690319}</a:tableStyleId>
              </a:tblPr>
              <a:tblGrid>
                <a:gridCol w="2615450"/>
                <a:gridCol w="2212050"/>
                <a:gridCol w="3018850"/>
              </a:tblGrid>
              <a:tr h="406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Modules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Description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3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July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20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 -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July 25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Oswald"/>
                        <a:buChar char="●"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UNIX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Oswald"/>
                        <a:buChar char="●"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GIT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Oswald"/>
                        <a:buChar char="●"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UML Diagrams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Oswald"/>
                        <a:buChar char="➔"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Understanding Unix and Git commands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Oswald"/>
                        <a:buChar char="➔"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Requirement understanding and diagram design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3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J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uly 26 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-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August 2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Oswald"/>
                        <a:buChar char="●"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Java 8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Oswald"/>
                        <a:buChar char="●"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Exception Handling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Oswald"/>
                        <a:buChar char="●"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SQL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Oswald"/>
                        <a:buChar char="➔"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Developing a POS Application using Java and MySQL.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Oswald"/>
                        <a:buChar char="➔"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Understanding Java 8 features and collections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3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August 3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Oswald"/>
                        <a:buChar char="●"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Jersey and DropWizard 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Oswald"/>
                        <a:buChar char="➔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REST API Development using Jersey and DropWizard framework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2" name="Google Shape;232;p26"/>
          <p:cNvSpPr txBox="1"/>
          <p:nvPr/>
        </p:nvSpPr>
        <p:spPr>
          <a:xfrm>
            <a:off x="2800725" y="121675"/>
            <a:ext cx="3942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LEARNING </a:t>
            </a:r>
            <a:r>
              <a:rPr b="1" i="0" lang="en" sz="23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ACTION PLAN</a:t>
            </a:r>
            <a:endParaRPr b="1" i="0" sz="23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 txBox="1"/>
          <p:nvPr>
            <p:ph type="ctrTitle"/>
          </p:nvPr>
        </p:nvSpPr>
        <p:spPr>
          <a:xfrm>
            <a:off x="1293736" y="2039322"/>
            <a:ext cx="21354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067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chemeClr val="dk1"/>
                </a:solidFill>
              </a:rPr>
              <a:t>Our Team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39" name="Google Shape;239;p27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0" name="Google Shape;240;p27"/>
          <p:cNvPicPr preferRelativeResize="0"/>
          <p:nvPr/>
        </p:nvPicPr>
        <p:blipFill rotWithShape="1">
          <a:blip r:embed="rId3">
            <a:alphaModFix/>
          </a:blip>
          <a:srcRect b="8399" l="0" r="0" t="0"/>
          <a:stretch/>
        </p:blipFill>
        <p:spPr>
          <a:xfrm>
            <a:off x="3573225" y="544163"/>
            <a:ext cx="5404126" cy="405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5" name="Google Shape;245;p28"/>
          <p:cNvGraphicFramePr/>
          <p:nvPr/>
        </p:nvGraphicFramePr>
        <p:xfrm>
          <a:off x="842813" y="559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{2A5F115B-26D2-4F64-9C04-FB4B304EAAD7}</a:tableStyleId>
              </a:tblPr>
              <a:tblGrid>
                <a:gridCol w="2413000"/>
                <a:gridCol w="2413000"/>
                <a:gridCol w="2413000"/>
              </a:tblGrid>
              <a:tr h="1834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6" name="Google Shape;246;p28"/>
          <p:cNvSpPr txBox="1"/>
          <p:nvPr/>
        </p:nvSpPr>
        <p:spPr>
          <a:xfrm>
            <a:off x="1979550" y="2393675"/>
            <a:ext cx="477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graphicFrame>
        <p:nvGraphicFramePr>
          <p:cNvPr id="247" name="Google Shape;247;p28"/>
          <p:cNvGraphicFramePr/>
          <p:nvPr/>
        </p:nvGraphicFramePr>
        <p:xfrm>
          <a:off x="1979563" y="2793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{2A5F115B-26D2-4F64-9C04-FB4B304EAAD7}</a:tableStyleId>
              </a:tblPr>
              <a:tblGrid>
                <a:gridCol w="2476500"/>
                <a:gridCol w="2489025"/>
              </a:tblGrid>
              <a:tr h="1768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8" name="Google Shape;248;p28"/>
          <p:cNvSpPr txBox="1"/>
          <p:nvPr/>
        </p:nvSpPr>
        <p:spPr>
          <a:xfrm>
            <a:off x="862925" y="1993475"/>
            <a:ext cx="19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Anmol Srivastava</a:t>
            </a:r>
            <a:endParaRPr b="1" u="sng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9" name="Google Shape;249;p28"/>
          <p:cNvSpPr txBox="1"/>
          <p:nvPr/>
        </p:nvSpPr>
        <p:spPr>
          <a:xfrm>
            <a:off x="3255825" y="1993475"/>
            <a:ext cx="201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Kushal Agarwal	</a:t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0" name="Google Shape;250;p28"/>
          <p:cNvSpPr txBox="1"/>
          <p:nvPr/>
        </p:nvSpPr>
        <p:spPr>
          <a:xfrm>
            <a:off x="5668825" y="1993475"/>
            <a:ext cx="212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Kazi Abeer Rehaman</a:t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1" name="Google Shape;251;p28"/>
          <p:cNvSpPr txBox="1"/>
          <p:nvPr/>
        </p:nvSpPr>
        <p:spPr>
          <a:xfrm>
            <a:off x="2088000" y="4162025"/>
            <a:ext cx="197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Lakshay Dua</a:t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2" name="Google Shape;252;p28"/>
          <p:cNvSpPr txBox="1"/>
          <p:nvPr/>
        </p:nvSpPr>
        <p:spPr>
          <a:xfrm>
            <a:off x="4986150" y="4224150"/>
            <a:ext cx="162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Sabuj Jana</a:t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53" name="Google Shape;253;p28"/>
          <p:cNvPicPr preferRelativeResize="0"/>
          <p:nvPr/>
        </p:nvPicPr>
        <p:blipFill rotWithShape="1">
          <a:blip r:embed="rId3">
            <a:alphaModFix/>
          </a:blip>
          <a:srcRect b="0" l="36972" r="0" t="26793"/>
          <a:stretch/>
        </p:blipFill>
        <p:spPr>
          <a:xfrm>
            <a:off x="3133675" y="559075"/>
            <a:ext cx="1623301" cy="1414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8"/>
          <p:cNvPicPr preferRelativeResize="0"/>
          <p:nvPr/>
        </p:nvPicPr>
        <p:blipFill rotWithShape="1">
          <a:blip r:embed="rId4">
            <a:alphaModFix/>
          </a:blip>
          <a:srcRect b="22391" l="0" r="3530" t="-2706"/>
          <a:stretch/>
        </p:blipFill>
        <p:spPr>
          <a:xfrm>
            <a:off x="4879125" y="2571750"/>
            <a:ext cx="1324600" cy="1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5250" y="559687"/>
            <a:ext cx="1474683" cy="147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0322" y="559063"/>
            <a:ext cx="1474675" cy="1474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20125" y="2586600"/>
            <a:ext cx="1474674" cy="166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